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5"/>
  </p:sldMasterIdLst>
  <p:sldIdLst>
    <p:sldId id="256" r:id="rId6"/>
    <p:sldId id="257" r:id="rId7"/>
    <p:sldId id="258" r:id="rId8"/>
    <p:sldId id="259" r:id="rId9"/>
    <p:sldId id="260" r:id="rId10"/>
    <p:sldId id="261" r:id="rId11"/>
    <p:sldId id="264" r:id="rId12"/>
    <p:sldId id="263" r:id="rId13"/>
    <p:sldId id="265" r:id="rId14"/>
    <p:sldId id="266" r:id="rId15"/>
    <p:sldId id="267" r:id="rId16"/>
    <p:sldId id="269" r:id="rId17"/>
    <p:sldId id="270" r:id="rId18"/>
    <p:sldId id="271" r:id="rId19"/>
    <p:sldId id="272" r:id="rId20"/>
    <p:sldId id="274" r:id="rId21"/>
    <p:sldId id="273" r:id="rId22"/>
    <p:sldId id="277" r:id="rId23"/>
    <p:sldId id="275" r:id="rId24"/>
  </p:sldIdLst>
  <p:sldSz cx="16256000" cy="9144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51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vie Godfrey" initials="EG" lastIdx="3"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2F83"/>
    <a:srgbClr val="F8C63F"/>
    <a:srgbClr val="FFE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0043A7-CC6F-47DC-9FFB-245E07891635}" v="11" dt="2020-11-09T11:08:39.843"/>
    <p1510:client id="{D04AF666-D80F-ECC7-341E-BB9AB7A0676C}" v="184" dt="2020-11-12T17:06:45.0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101" y="86"/>
      </p:cViewPr>
      <p:guideLst>
        <p:guide orient="horz" pos="2880"/>
        <p:guide pos="5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032000" y="1496484"/>
            <a:ext cx="12192000" cy="3183467"/>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2032000" y="4802717"/>
            <a:ext cx="121920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E78FF4-8EDC-45F2-B3D8-331A602C8460}" type="datetimeFigureOut">
              <a:rPr lang="en-GB" smtClean="0"/>
              <a:t>04/01/2022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1617144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E78FF4-8EDC-45F2-B3D8-331A602C8460}" type="datetimeFigureOut">
              <a:rPr lang="en-GB" smtClean="0"/>
              <a:t>04/01/2022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1516954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9133" y="2279652"/>
            <a:ext cx="14020800" cy="3803649"/>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1109133" y="6119285"/>
            <a:ext cx="14020800" cy="2000249"/>
          </a:xfr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E78FF4-8EDC-45F2-B3D8-331A602C8460}" type="datetimeFigureOut">
              <a:rPr lang="en-GB" smtClean="0"/>
              <a:t>04/01/2022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4010194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17600" y="2434167"/>
            <a:ext cx="690880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8229600" y="2434167"/>
            <a:ext cx="690880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E78FF4-8EDC-45F2-B3D8-331A602C8460}" type="datetimeFigureOut">
              <a:rPr lang="en-GB" smtClean="0"/>
              <a:t>04/01/2022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2873681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19717" y="486834"/>
            <a:ext cx="14020800"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19718" y="2241551"/>
            <a:ext cx="6877049"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1119718" y="3340100"/>
            <a:ext cx="6877049"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229600" y="2241551"/>
            <a:ext cx="6910917"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8229600" y="3340100"/>
            <a:ext cx="6910917"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E78FF4-8EDC-45F2-B3D8-331A602C8460}" type="datetimeFigureOut">
              <a:rPr lang="en-GB" smtClean="0"/>
              <a:t>04/01/2022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1049837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E78FF4-8EDC-45F2-B3D8-331A602C8460}" type="datetimeFigureOut">
              <a:rPr lang="en-GB" smtClean="0"/>
              <a:t>04/01/2022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2562883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E78FF4-8EDC-45F2-B3D8-331A602C8460}" type="datetimeFigureOut">
              <a:rPr lang="en-GB" smtClean="0"/>
              <a:t>04/01/2022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339250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9718" y="609600"/>
            <a:ext cx="5242983" cy="2133600"/>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6910917" y="1316567"/>
            <a:ext cx="8229600"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1AE78FF4-8EDC-45F2-B3D8-331A602C8460}" type="datetimeFigureOut">
              <a:rPr lang="en-GB" smtClean="0"/>
              <a:t>04/01/2022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3051017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9718" y="609600"/>
            <a:ext cx="5242983" cy="2133600"/>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6910917" y="1316567"/>
            <a:ext cx="8229600" cy="6498167"/>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1AE78FF4-8EDC-45F2-B3D8-331A602C8460}" type="datetimeFigureOut">
              <a:rPr lang="en-GB" smtClean="0"/>
              <a:t>04/01/2022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2715841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E78FF4-8EDC-45F2-B3D8-331A602C8460}" type="datetimeFigureOut">
              <a:rPr lang="en-GB" smtClean="0"/>
              <a:t>04/01/2022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2109764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33200" y="486834"/>
            <a:ext cx="3505200"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7600" y="486834"/>
            <a:ext cx="10312400"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E78FF4-8EDC-45F2-B3D8-331A602C8460}" type="datetimeFigureOut">
              <a:rPr lang="en-GB" smtClean="0"/>
              <a:t>04/01/2022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83B4BF-92A5-424F-93CD-55C09EA094D2}" type="slidenum">
              <a:rPr lang="en-GB" smtClean="0"/>
              <a:t>‹#›</a:t>
            </a:fld>
            <a:endParaRPr lang="en-GB"/>
          </a:p>
        </p:txBody>
      </p:sp>
    </p:spTree>
    <p:extLst>
      <p:ext uri="{BB962C8B-B14F-4D97-AF65-F5344CB8AC3E}">
        <p14:creationId xmlns:p14="http://schemas.microsoft.com/office/powerpoint/2010/main" val="696578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17600" y="486834"/>
            <a:ext cx="14020800"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17600" y="2434167"/>
            <a:ext cx="14020800"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17600" y="8475134"/>
            <a:ext cx="36576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1AE78FF4-8EDC-45F2-B3D8-331A602C8460}" type="datetimeFigureOut">
              <a:rPr lang="en-GB" smtClean="0"/>
              <a:t>04/01/2022</a:t>
            </a:fld>
            <a:endParaRPr lang="en-GB"/>
          </a:p>
        </p:txBody>
      </p:sp>
      <p:sp>
        <p:nvSpPr>
          <p:cNvPr id="5" name="Footer Placeholder 4"/>
          <p:cNvSpPr>
            <a:spLocks noGrp="1"/>
          </p:cNvSpPr>
          <p:nvPr>
            <p:ph type="ftr" sz="quarter" idx="3"/>
          </p:nvPr>
        </p:nvSpPr>
        <p:spPr>
          <a:xfrm>
            <a:off x="5384800" y="8475134"/>
            <a:ext cx="54864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1480800" y="8475134"/>
            <a:ext cx="36576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3983B4BF-92A5-424F-93CD-55C09EA094D2}" type="slidenum">
              <a:rPr lang="en-GB" smtClean="0"/>
              <a:t>‹#›</a:t>
            </a:fld>
            <a:endParaRPr lang="en-GB"/>
          </a:p>
        </p:txBody>
      </p:sp>
    </p:spTree>
    <p:extLst>
      <p:ext uri="{BB962C8B-B14F-4D97-AF65-F5344CB8AC3E}">
        <p14:creationId xmlns:p14="http://schemas.microsoft.com/office/powerpoint/2010/main" val="3935452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1.xml"/><Relationship Id="rId5" Type="http://schemas.openxmlformats.org/officeDocument/2006/relationships/hyperlink" Target="https://ico.org.uk/for-organisations/guide-to-data-protection/key-data-protection-themes/children/" TargetMode="External"/><Relationship Id="rId4" Type="http://schemas.openxmlformats.org/officeDocument/2006/relationships/hyperlink" Target="http://www.legislation.gov.uk/ukpga/2004/31/pdfs/ukpga_20040031_en.pdf"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wf-i-can.co.uk/o13/need-a-chat/confidentialit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mailto:marie@ylc.org.uk" TargetMode="External"/><Relationship Id="rId2" Type="http://schemas.openxmlformats.org/officeDocument/2006/relationships/hyperlink" Target="mailto:debbie@ylc.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3" name="Picture 2" descr="A close up of text on a black background&#10;&#10;Description automatically generated">
            <a:extLst>
              <a:ext uri="{FF2B5EF4-FFF2-40B4-BE49-F238E27FC236}">
                <a16:creationId xmlns:a16="http://schemas.microsoft.com/office/drawing/2014/main" id="{E7932B6E-ADBB-4BEF-9E63-4AF0107440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84919" y="104807"/>
            <a:ext cx="6381801" cy="9027161"/>
          </a:xfrm>
          <a:prstGeom prst="rect">
            <a:avLst/>
          </a:prstGeom>
        </p:spPr>
      </p:pic>
    </p:spTree>
    <p:extLst>
      <p:ext uri="{BB962C8B-B14F-4D97-AF65-F5344CB8AC3E}">
        <p14:creationId xmlns:p14="http://schemas.microsoft.com/office/powerpoint/2010/main" val="828005694"/>
      </p:ext>
    </p:extLst>
  </p:cSld>
  <p:clrMapOvr>
    <a:masterClrMapping/>
  </p:clrMapOvr>
  <mc:AlternateContent xmlns:mc="http://schemas.openxmlformats.org/markup-compatibility/2006" xmlns:p14="http://schemas.microsoft.com/office/powerpoint/2010/main">
    <mc:Choice Requires="p14">
      <p:transition spd="slow" p14:dur="2000" advTm="4055"/>
    </mc:Choice>
    <mc:Fallback xmlns="">
      <p:transition spd="slow" advTm="40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36096"/>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descr="Image">
            <a:extLst>
              <a:ext uri="{FF2B5EF4-FFF2-40B4-BE49-F238E27FC236}">
                <a16:creationId xmlns:a16="http://schemas.microsoft.com/office/drawing/2014/main" id="{17007162-F649-4EE1-B535-409199E56B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80618" y="1079703"/>
            <a:ext cx="2087029" cy="208702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980F96EA-A0D4-4698-9E0A-231AF7F3185E}"/>
              </a:ext>
            </a:extLst>
          </p:cNvPr>
          <p:cNvSpPr txBox="1"/>
          <p:nvPr/>
        </p:nvSpPr>
        <p:spPr>
          <a:xfrm>
            <a:off x="8817141" y="626460"/>
            <a:ext cx="7050506" cy="646331"/>
          </a:xfrm>
          <a:prstGeom prst="rect">
            <a:avLst/>
          </a:prstGeom>
          <a:noFill/>
        </p:spPr>
        <p:txBody>
          <a:bodyPr wrap="square" rtlCol="0">
            <a:spAutoFit/>
          </a:bodyPr>
          <a:lstStyle/>
          <a:p>
            <a:r>
              <a:rPr lang="en-GB" b="1" dirty="0">
                <a:solidFill>
                  <a:srgbClr val="1B2F83"/>
                </a:solidFill>
              </a:rPr>
              <a:t>“A new online resource for children and young people in Wakefield”</a:t>
            </a:r>
          </a:p>
          <a:p>
            <a:endParaRPr lang="en-GB" dirty="0">
              <a:solidFill>
                <a:srgbClr val="1B2F83"/>
              </a:solidFill>
            </a:endParaRPr>
          </a:p>
        </p:txBody>
      </p:sp>
      <p:sp>
        <p:nvSpPr>
          <p:cNvPr id="9" name="TextBox 8">
            <a:extLst>
              <a:ext uri="{FF2B5EF4-FFF2-40B4-BE49-F238E27FC236}">
                <a16:creationId xmlns:a16="http://schemas.microsoft.com/office/drawing/2014/main" id="{B74036BC-8F12-4F5F-BC12-AE1D2411C7CD}"/>
              </a:ext>
            </a:extLst>
          </p:cNvPr>
          <p:cNvSpPr txBox="1"/>
          <p:nvPr/>
        </p:nvSpPr>
        <p:spPr>
          <a:xfrm>
            <a:off x="8631740" y="2860303"/>
            <a:ext cx="7120520" cy="5016758"/>
          </a:xfrm>
          <a:prstGeom prst="rect">
            <a:avLst/>
          </a:prstGeom>
          <a:noFill/>
        </p:spPr>
        <p:txBody>
          <a:bodyPr wrap="square" rtlCol="0">
            <a:spAutoFit/>
          </a:bodyPr>
          <a:lstStyle/>
          <a:p>
            <a:r>
              <a:rPr lang="en-GB" sz="3200" b="1" dirty="0">
                <a:solidFill>
                  <a:srgbClr val="1B2F83"/>
                </a:solidFill>
                <a:latin typeface="Keisya" panose="02000500000000000000" pitchFamily="2" charset="0"/>
              </a:rPr>
              <a:t>WF-I-CAN…</a:t>
            </a:r>
            <a:br>
              <a:rPr lang="en-GB" dirty="0"/>
            </a:br>
            <a:r>
              <a:rPr lang="en-GB" b="1" dirty="0">
                <a:solidFill>
                  <a:srgbClr val="1B2F83"/>
                </a:solidFill>
              </a:rPr>
              <a:t>was created as a partnership project between Wakefield Council, VCSE and Public Health. Young people told us that they didn’t know what services were available for them and that they would benefit from ideas on how to improve their wellbeing being made easily available in one place.</a:t>
            </a:r>
            <a:br>
              <a:rPr lang="en-GB" b="1" dirty="0">
                <a:solidFill>
                  <a:srgbClr val="1B2F83"/>
                </a:solidFill>
              </a:rPr>
            </a:br>
            <a:br>
              <a:rPr lang="en-GB" b="1" dirty="0">
                <a:solidFill>
                  <a:srgbClr val="1B2F83"/>
                </a:solidFill>
              </a:rPr>
            </a:br>
            <a:r>
              <a:rPr lang="en-GB" b="1" dirty="0">
                <a:solidFill>
                  <a:srgbClr val="1B2F83"/>
                </a:solidFill>
              </a:rPr>
              <a:t>Most importantly, they wanted to be involved in what came next!</a:t>
            </a:r>
            <a:br>
              <a:rPr lang="en-GB" b="1" dirty="0">
                <a:solidFill>
                  <a:srgbClr val="1B2F83"/>
                </a:solidFill>
              </a:rPr>
            </a:br>
            <a:br>
              <a:rPr lang="en-GB" b="1" dirty="0">
                <a:solidFill>
                  <a:srgbClr val="1B2F83"/>
                </a:solidFill>
              </a:rPr>
            </a:br>
            <a:r>
              <a:rPr lang="en-GB" b="1" dirty="0">
                <a:solidFill>
                  <a:srgbClr val="1B2F83"/>
                </a:solidFill>
              </a:rPr>
              <a:t>The aim of WF-I-Can is to work alongside children and young people, to provide them with an online resource to help improve their overall wellbeing (emotional, mental and physical). </a:t>
            </a:r>
            <a:br>
              <a:rPr lang="en-GB" b="1" dirty="0">
                <a:solidFill>
                  <a:srgbClr val="1B2F83"/>
                </a:solidFill>
              </a:rPr>
            </a:br>
            <a:br>
              <a:rPr lang="en-GB" b="1" dirty="0">
                <a:solidFill>
                  <a:srgbClr val="1B2F83"/>
                </a:solidFill>
              </a:rPr>
            </a:br>
            <a:r>
              <a:rPr lang="en-GB" b="1" dirty="0">
                <a:solidFill>
                  <a:srgbClr val="1B2F83"/>
                </a:solidFill>
              </a:rPr>
              <a:t>The site includes ideas developed by children and young people themselves, helps to connect them with local and online services and offers a Drop in and Chat service with a support worker Monday to Friday 1-5pm and 7-9pm.</a:t>
            </a:r>
          </a:p>
        </p:txBody>
      </p:sp>
      <p:sp>
        <p:nvSpPr>
          <p:cNvPr id="12" name="TextBox 11">
            <a:extLst>
              <a:ext uri="{FF2B5EF4-FFF2-40B4-BE49-F238E27FC236}">
                <a16:creationId xmlns:a16="http://schemas.microsoft.com/office/drawing/2014/main" id="{E5C790A8-4B12-414A-99A2-D9BF3B43E56A}"/>
              </a:ext>
            </a:extLst>
          </p:cNvPr>
          <p:cNvSpPr txBox="1"/>
          <p:nvPr/>
        </p:nvSpPr>
        <p:spPr>
          <a:xfrm>
            <a:off x="8631740" y="1691640"/>
            <a:ext cx="4575124" cy="707886"/>
          </a:xfrm>
          <a:prstGeom prst="rect">
            <a:avLst/>
          </a:prstGeom>
          <a:noFill/>
        </p:spPr>
        <p:txBody>
          <a:bodyPr wrap="square" rtlCol="0">
            <a:spAutoFit/>
          </a:bodyPr>
          <a:lstStyle/>
          <a:p>
            <a:r>
              <a:rPr lang="en-GB" sz="4000" b="1" dirty="0">
                <a:solidFill>
                  <a:srgbClr val="FF0000"/>
                </a:solidFill>
                <a:latin typeface="Keisya" panose="02000500000000000000" pitchFamily="2" charset="0"/>
              </a:rPr>
              <a:t>Introduction…</a:t>
            </a:r>
          </a:p>
        </p:txBody>
      </p:sp>
      <p:sp>
        <p:nvSpPr>
          <p:cNvPr id="13" name="TextBox 12">
            <a:extLst>
              <a:ext uri="{FF2B5EF4-FFF2-40B4-BE49-F238E27FC236}">
                <a16:creationId xmlns:a16="http://schemas.microsoft.com/office/drawing/2014/main" id="{6E26049C-CC71-4A2E-A34E-C0717A5DE0A9}"/>
              </a:ext>
            </a:extLst>
          </p:cNvPr>
          <p:cNvSpPr txBox="1"/>
          <p:nvPr/>
        </p:nvSpPr>
        <p:spPr>
          <a:xfrm>
            <a:off x="868680" y="1079703"/>
            <a:ext cx="5410200" cy="707886"/>
          </a:xfrm>
          <a:prstGeom prst="rect">
            <a:avLst/>
          </a:prstGeom>
          <a:noFill/>
        </p:spPr>
        <p:txBody>
          <a:bodyPr wrap="square" rtlCol="0">
            <a:spAutoFit/>
          </a:bodyPr>
          <a:lstStyle/>
          <a:p>
            <a:r>
              <a:rPr lang="en-GB" sz="4000" b="1" dirty="0">
                <a:solidFill>
                  <a:srgbClr val="FF0000"/>
                </a:solidFill>
                <a:latin typeface="Keisya" panose="02000500000000000000" pitchFamily="2" charset="0"/>
              </a:rPr>
              <a:t>Contents…</a:t>
            </a:r>
          </a:p>
        </p:txBody>
      </p:sp>
      <p:sp>
        <p:nvSpPr>
          <p:cNvPr id="2" name="TextBox 1">
            <a:extLst>
              <a:ext uri="{FF2B5EF4-FFF2-40B4-BE49-F238E27FC236}">
                <a16:creationId xmlns:a16="http://schemas.microsoft.com/office/drawing/2014/main" id="{C380B15E-14AE-43CA-8F5C-F620B4E3FEE0}"/>
              </a:ext>
            </a:extLst>
          </p:cNvPr>
          <p:cNvSpPr txBox="1"/>
          <p:nvPr/>
        </p:nvSpPr>
        <p:spPr>
          <a:xfrm>
            <a:off x="774700" y="1905976"/>
            <a:ext cx="6779546" cy="6986528"/>
          </a:xfrm>
          <a:prstGeom prst="rect">
            <a:avLst/>
          </a:prstGeom>
          <a:noFill/>
        </p:spPr>
        <p:txBody>
          <a:bodyPr wrap="square" rtlCol="0">
            <a:spAutoFit/>
          </a:bodyPr>
          <a:lstStyle/>
          <a:p>
            <a:pPr marL="457200" indent="-457200">
              <a:buFont typeface="Arial" panose="020B0604020202020204" pitchFamily="34" charset="0"/>
              <a:buChar char="•"/>
            </a:pPr>
            <a:r>
              <a:rPr lang="en-GB" sz="2800" b="1" dirty="0">
                <a:solidFill>
                  <a:srgbClr val="1B2F83"/>
                </a:solidFill>
                <a:latin typeface="Keisya" panose="02000500000000000000" pitchFamily="2" charset="0"/>
              </a:rPr>
              <a:t>Background on WF-I-CAN</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Children and Young People        involvement</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Brief website tour </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Examples of content </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Interactive elements of WF-I-Can</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GDPR and confidentiality statement</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Drop in and chat</a:t>
            </a:r>
            <a:br>
              <a:rPr lang="en-GB" sz="2800" b="1" dirty="0">
                <a:solidFill>
                  <a:srgbClr val="1B2F83"/>
                </a:solidFill>
                <a:latin typeface="Keisya" panose="02000500000000000000" pitchFamily="2" charset="0"/>
              </a:rPr>
            </a:br>
            <a:endParaRPr lang="en-GB" sz="2800" b="1" dirty="0">
              <a:solidFill>
                <a:srgbClr val="1B2F83"/>
              </a:solidFill>
              <a:latin typeface="Keisya" panose="02000500000000000000" pitchFamily="2" charset="0"/>
            </a:endParaRPr>
          </a:p>
          <a:p>
            <a:pPr marL="457200" indent="-457200">
              <a:buFont typeface="Arial" panose="020B0604020202020204" pitchFamily="34" charset="0"/>
              <a:buChar char="•"/>
            </a:pPr>
            <a:r>
              <a:rPr lang="en-GB" sz="2800" b="1" dirty="0">
                <a:solidFill>
                  <a:srgbClr val="1B2F83"/>
                </a:solidFill>
                <a:latin typeface="Keisya" panose="02000500000000000000" pitchFamily="2" charset="0"/>
              </a:rPr>
              <a:t>Quiz</a:t>
            </a:r>
          </a:p>
        </p:txBody>
      </p:sp>
    </p:spTree>
    <p:extLst>
      <p:ext uri="{BB962C8B-B14F-4D97-AF65-F5344CB8AC3E}">
        <p14:creationId xmlns:p14="http://schemas.microsoft.com/office/powerpoint/2010/main" val="15819156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4781">
        <p15:prstTrans prst="pageCurlDouble"/>
      </p:transition>
    </mc:Choice>
    <mc:Fallback xmlns="">
      <p:transition spd="slow" advTm="44781">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1857EE0-EEBB-4565-B7B7-3654051E8ED4}"/>
              </a:ext>
            </a:extLst>
          </p:cNvPr>
          <p:cNvSpPr/>
          <p:nvPr/>
        </p:nvSpPr>
        <p:spPr>
          <a:xfrm>
            <a:off x="8128000" y="924862"/>
            <a:ext cx="8128000" cy="2646878"/>
          </a:xfrm>
          <a:prstGeom prst="rect">
            <a:avLst/>
          </a:prstGeom>
        </p:spPr>
        <p:txBody>
          <a:bodyPr>
            <a:spAutoFit/>
          </a:bodyPr>
          <a:lstStyle/>
          <a:p>
            <a:r>
              <a:rPr lang="en-GB" sz="4000" b="1" dirty="0">
                <a:solidFill>
                  <a:srgbClr val="FF0000"/>
                </a:solidFill>
                <a:latin typeface="Keisya" panose="02000500000000000000" pitchFamily="2" charset="0"/>
              </a:rPr>
              <a:t>What came from the meeting?</a:t>
            </a:r>
            <a:br>
              <a:rPr lang="en-GB" sz="4000" dirty="0">
                <a:solidFill>
                  <a:srgbClr val="FF0000"/>
                </a:solidFill>
                <a:latin typeface="Keisya" panose="02000500000000000000" pitchFamily="2" charset="0"/>
              </a:rPr>
            </a:br>
            <a:br>
              <a:rPr lang="en-GB" dirty="0">
                <a:solidFill>
                  <a:srgbClr val="FF0000"/>
                </a:solidFill>
              </a:rPr>
            </a:br>
            <a:r>
              <a:rPr lang="en-GB" b="1" dirty="0">
                <a:solidFill>
                  <a:srgbClr val="1B2F83"/>
                </a:solidFill>
              </a:rPr>
              <a:t>1) The need for a </a:t>
            </a:r>
            <a:r>
              <a:rPr lang="en-GB" b="1" dirty="0">
                <a:solidFill>
                  <a:srgbClr val="FF0000"/>
                </a:solidFill>
              </a:rPr>
              <a:t>safe space </a:t>
            </a:r>
            <a:r>
              <a:rPr lang="en-GB" b="1" dirty="0">
                <a:solidFill>
                  <a:srgbClr val="1B2F83"/>
                </a:solidFill>
              </a:rPr>
              <a:t>where young people can access support and activities to improve their wellbeing.</a:t>
            </a:r>
            <a:br>
              <a:rPr lang="en-GB" b="1" dirty="0">
                <a:solidFill>
                  <a:srgbClr val="1B2F83"/>
                </a:solidFill>
              </a:rPr>
            </a:br>
            <a:br>
              <a:rPr lang="en-GB" b="1" dirty="0">
                <a:solidFill>
                  <a:srgbClr val="1B2F83"/>
                </a:solidFill>
              </a:rPr>
            </a:br>
            <a:r>
              <a:rPr lang="en-GB" b="1" dirty="0">
                <a:solidFill>
                  <a:srgbClr val="1B2F83"/>
                </a:solidFill>
              </a:rPr>
              <a:t>2) The need to improve the visibility of </a:t>
            </a:r>
            <a:r>
              <a:rPr lang="en-GB" b="1" dirty="0">
                <a:solidFill>
                  <a:srgbClr val="FF0000"/>
                </a:solidFill>
              </a:rPr>
              <a:t>local services </a:t>
            </a:r>
            <a:r>
              <a:rPr lang="en-GB" b="1" dirty="0">
                <a:solidFill>
                  <a:srgbClr val="1B2F83"/>
                </a:solidFill>
              </a:rPr>
              <a:t>that are available for children and young people.</a:t>
            </a:r>
            <a:br>
              <a:rPr lang="en-GB" sz="4000" dirty="0">
                <a:solidFill>
                  <a:srgbClr val="FF0000"/>
                </a:solidFill>
                <a:latin typeface="Keisya" panose="02000500000000000000" pitchFamily="2" charset="0"/>
              </a:rPr>
            </a:br>
            <a:endParaRPr lang="en-GB" dirty="0"/>
          </a:p>
        </p:txBody>
      </p:sp>
      <p:pic>
        <p:nvPicPr>
          <p:cNvPr id="13" name="Picture 8" descr="Falling out with friends and family">
            <a:extLst>
              <a:ext uri="{FF2B5EF4-FFF2-40B4-BE49-F238E27FC236}">
                <a16:creationId xmlns:a16="http://schemas.microsoft.com/office/drawing/2014/main" id="{74C0315D-0854-4816-8240-31E11199FD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0" y="3798970"/>
            <a:ext cx="4572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BBAAEA3-E7F9-4ACB-8986-88CC044F8041}"/>
              </a:ext>
            </a:extLst>
          </p:cNvPr>
          <p:cNvSpPr txBox="1"/>
          <p:nvPr/>
        </p:nvSpPr>
        <p:spPr>
          <a:xfrm>
            <a:off x="393432" y="924862"/>
            <a:ext cx="7351295" cy="707886"/>
          </a:xfrm>
          <a:prstGeom prst="rect">
            <a:avLst/>
          </a:prstGeom>
          <a:noFill/>
        </p:spPr>
        <p:txBody>
          <a:bodyPr wrap="square" rtlCol="0">
            <a:spAutoFit/>
          </a:bodyPr>
          <a:lstStyle/>
          <a:p>
            <a:r>
              <a:rPr lang="en-GB" sz="2000" b="1" dirty="0">
                <a:solidFill>
                  <a:srgbClr val="1B2F83"/>
                </a:solidFill>
              </a:rPr>
              <a:t>“WF-I-CAN is a place to find information and advice as well as self-help tips that can increase confidence and resilience.”</a:t>
            </a:r>
            <a:endParaRPr lang="en-GB" sz="2000" dirty="0"/>
          </a:p>
        </p:txBody>
      </p:sp>
      <p:sp>
        <p:nvSpPr>
          <p:cNvPr id="15" name="TextBox 14">
            <a:extLst>
              <a:ext uri="{FF2B5EF4-FFF2-40B4-BE49-F238E27FC236}">
                <a16:creationId xmlns:a16="http://schemas.microsoft.com/office/drawing/2014/main" id="{3C1CC6B9-AFDF-4FA2-8777-21EB37C2B94C}"/>
              </a:ext>
            </a:extLst>
          </p:cNvPr>
          <p:cNvSpPr txBox="1"/>
          <p:nvPr/>
        </p:nvSpPr>
        <p:spPr>
          <a:xfrm>
            <a:off x="393432" y="1798423"/>
            <a:ext cx="6983896" cy="2923877"/>
          </a:xfrm>
          <a:prstGeom prst="rect">
            <a:avLst/>
          </a:prstGeom>
          <a:noFill/>
        </p:spPr>
        <p:txBody>
          <a:bodyPr wrap="square" rtlCol="0">
            <a:spAutoFit/>
          </a:bodyPr>
          <a:lstStyle/>
          <a:p>
            <a:r>
              <a:rPr lang="en-GB" sz="4000" b="1" dirty="0">
                <a:solidFill>
                  <a:srgbClr val="FF0000"/>
                </a:solidFill>
                <a:latin typeface="Keisya" panose="02000500000000000000" pitchFamily="2" charset="0"/>
              </a:rPr>
              <a:t>How did WF-I-Can come about?</a:t>
            </a:r>
            <a:br>
              <a:rPr lang="en-GB" sz="4000" b="1" dirty="0">
                <a:solidFill>
                  <a:srgbClr val="1B2F83"/>
                </a:solidFill>
                <a:latin typeface="Keisya" panose="02000500000000000000" pitchFamily="2" charset="0"/>
              </a:rPr>
            </a:br>
            <a:br>
              <a:rPr lang="en-GB" b="1" dirty="0">
                <a:solidFill>
                  <a:srgbClr val="1B2F83"/>
                </a:solidFill>
              </a:rPr>
            </a:br>
            <a:r>
              <a:rPr lang="en-GB" b="1" dirty="0">
                <a:solidFill>
                  <a:srgbClr val="1B2F83"/>
                </a:solidFill>
              </a:rPr>
              <a:t>Building on ongoing work throughout the year, a group of 30 local children and Young People organised an event, assisted by Young Healthwatch. With the support of HQ Arts and the Youth Service, the event enabled young people from across the District to come together and share their views of local services. The young people included members of Stripes Youth Group, the Pupil Referral Unit, Young Carers, children in care and young people with disabilities. </a:t>
            </a:r>
            <a:endParaRPr lang="en-GB" dirty="0"/>
          </a:p>
        </p:txBody>
      </p:sp>
      <p:pic>
        <p:nvPicPr>
          <p:cNvPr id="16" name="Picture 6" descr="Image">
            <a:extLst>
              <a:ext uri="{FF2B5EF4-FFF2-40B4-BE49-F238E27FC236}">
                <a16:creationId xmlns:a16="http://schemas.microsoft.com/office/drawing/2014/main" id="{07FD58ED-0C87-4CDF-A823-657BE8F84E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4045" y="5026978"/>
            <a:ext cx="3343992" cy="3343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27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6130">
        <p15:prstTrans prst="pageCurlDouble"/>
      </p:transition>
    </mc:Choice>
    <mc:Fallback xmlns="">
      <p:transition spd="slow" advTm="3613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endParaRPr lang="en-GB" b="1" dirty="0"/>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BA1B68D-5728-4255-940D-44F194931CAC}"/>
              </a:ext>
            </a:extLst>
          </p:cNvPr>
          <p:cNvSpPr txBox="1"/>
          <p:nvPr/>
        </p:nvSpPr>
        <p:spPr>
          <a:xfrm>
            <a:off x="803354" y="2098377"/>
            <a:ext cx="6812280" cy="5201424"/>
          </a:xfrm>
          <a:prstGeom prst="rect">
            <a:avLst/>
          </a:prstGeom>
          <a:noFill/>
        </p:spPr>
        <p:txBody>
          <a:bodyPr wrap="square" rtlCol="0">
            <a:spAutoFit/>
          </a:bodyPr>
          <a:lstStyle/>
          <a:p>
            <a:br>
              <a:rPr lang="en-GB" sz="4000" b="1" dirty="0">
                <a:solidFill>
                  <a:srgbClr val="FF0000"/>
                </a:solidFill>
                <a:latin typeface="Keisya" panose="02000500000000000000" pitchFamily="2" charset="0"/>
              </a:rPr>
            </a:br>
            <a:br>
              <a:rPr lang="en-GB" sz="4000" b="1" dirty="0">
                <a:solidFill>
                  <a:srgbClr val="FF0000"/>
                </a:solidFill>
                <a:latin typeface="Keisya" panose="02000500000000000000" pitchFamily="2" charset="0"/>
              </a:rPr>
            </a:br>
            <a:r>
              <a:rPr lang="en-GB" b="1" dirty="0">
                <a:solidFill>
                  <a:srgbClr val="1B2F83"/>
                </a:solidFill>
              </a:rPr>
              <a:t>Children and Young People throughout the Wakefield District were </a:t>
            </a:r>
            <a:br>
              <a:rPr lang="en-GB" b="1" dirty="0">
                <a:solidFill>
                  <a:srgbClr val="1B2F83"/>
                </a:solidFill>
              </a:rPr>
            </a:br>
            <a:r>
              <a:rPr lang="en-GB" b="1" dirty="0">
                <a:solidFill>
                  <a:srgbClr val="1B2F83"/>
                </a:solidFill>
              </a:rPr>
              <a:t>involved in every stage of creating WF-I-Can.</a:t>
            </a:r>
            <a:br>
              <a:rPr lang="en-GB" b="1" dirty="0">
                <a:solidFill>
                  <a:srgbClr val="1B2F83"/>
                </a:solidFill>
              </a:rPr>
            </a:br>
            <a:br>
              <a:rPr lang="en-GB" b="1" dirty="0">
                <a:solidFill>
                  <a:srgbClr val="1B2F83"/>
                </a:solidFill>
              </a:rPr>
            </a:br>
            <a:r>
              <a:rPr lang="en-GB" b="1" dirty="0">
                <a:solidFill>
                  <a:srgbClr val="1B2F83"/>
                </a:solidFill>
              </a:rPr>
              <a:t>All content and resources are written by workers in the Wakefield District and approved by relevant organisations, experts/ professionals, and most importantly the children and young people that have identified the need for this service. </a:t>
            </a:r>
            <a:br>
              <a:rPr lang="en-GB" b="1" dirty="0">
                <a:solidFill>
                  <a:srgbClr val="1B2F83"/>
                </a:solidFill>
              </a:rPr>
            </a:br>
            <a:br>
              <a:rPr lang="en-GB" b="1" dirty="0">
                <a:solidFill>
                  <a:srgbClr val="1B2F83"/>
                </a:solidFill>
              </a:rPr>
            </a:br>
            <a:r>
              <a:rPr lang="en-GB" b="1" dirty="0">
                <a:solidFill>
                  <a:srgbClr val="1B2F83"/>
                </a:solidFill>
              </a:rPr>
              <a:t>We wanted to create a platform that made sure that the voices of local children and young people were heard and valued at every stage. </a:t>
            </a:r>
            <a:br>
              <a:rPr lang="en-GB" b="1" dirty="0">
                <a:solidFill>
                  <a:srgbClr val="1B2F83"/>
                </a:solidFill>
              </a:rPr>
            </a:br>
            <a:endParaRPr lang="en-GB" b="1" dirty="0">
              <a:solidFill>
                <a:srgbClr val="1B2F83"/>
              </a:solidFill>
              <a:latin typeface="Calibri" panose="020F0502020204030204" pitchFamily="34" charset="0"/>
              <a:cs typeface="Calibri" panose="020F0502020204030204" pitchFamily="34" charset="0"/>
            </a:endParaRPr>
          </a:p>
          <a:p>
            <a:r>
              <a:rPr lang="en-GB" b="1" dirty="0">
                <a:solidFill>
                  <a:srgbClr val="1B2F83"/>
                </a:solidFill>
                <a:latin typeface="Calibri" panose="020F0502020204030204" pitchFamily="34" charset="0"/>
                <a:cs typeface="Calibri" panose="020F0502020204030204" pitchFamily="34" charset="0"/>
              </a:rPr>
              <a:t>Most of the content was gathered from groups of children and young people and top tips created through their lived experiences. </a:t>
            </a:r>
          </a:p>
        </p:txBody>
      </p:sp>
      <p:pic>
        <p:nvPicPr>
          <p:cNvPr id="3" name="Picture 2">
            <a:extLst>
              <a:ext uri="{FF2B5EF4-FFF2-40B4-BE49-F238E27FC236}">
                <a16:creationId xmlns:a16="http://schemas.microsoft.com/office/drawing/2014/main" id="{78A4ABC4-79DF-4F9A-AEF4-2DE46872AE0B}"/>
              </a:ext>
            </a:extLst>
          </p:cNvPr>
          <p:cNvPicPr>
            <a:picLocks noChangeAspect="1"/>
          </p:cNvPicPr>
          <p:nvPr/>
        </p:nvPicPr>
        <p:blipFill>
          <a:blip r:embed="rId3"/>
          <a:stretch>
            <a:fillRect/>
          </a:stretch>
        </p:blipFill>
        <p:spPr>
          <a:xfrm>
            <a:off x="6682413" y="1290201"/>
            <a:ext cx="1150772" cy="2088156"/>
          </a:xfrm>
          <a:prstGeom prst="rect">
            <a:avLst/>
          </a:prstGeom>
        </p:spPr>
      </p:pic>
      <p:pic>
        <p:nvPicPr>
          <p:cNvPr id="5" name="Picture 4">
            <a:extLst>
              <a:ext uri="{FF2B5EF4-FFF2-40B4-BE49-F238E27FC236}">
                <a16:creationId xmlns:a16="http://schemas.microsoft.com/office/drawing/2014/main" id="{3CE8CD99-0F5B-43B0-BB4D-EF4D62E16E73}"/>
              </a:ext>
            </a:extLst>
          </p:cNvPr>
          <p:cNvPicPr>
            <a:picLocks noChangeAspect="1"/>
          </p:cNvPicPr>
          <p:nvPr/>
        </p:nvPicPr>
        <p:blipFill>
          <a:blip r:embed="rId4"/>
          <a:stretch>
            <a:fillRect/>
          </a:stretch>
        </p:blipFill>
        <p:spPr>
          <a:xfrm>
            <a:off x="8689141" y="790361"/>
            <a:ext cx="7054493" cy="4463622"/>
          </a:xfrm>
          <a:prstGeom prst="rect">
            <a:avLst/>
          </a:prstGeom>
        </p:spPr>
      </p:pic>
      <p:sp>
        <p:nvSpPr>
          <p:cNvPr id="6" name="TextBox 5">
            <a:extLst>
              <a:ext uri="{FF2B5EF4-FFF2-40B4-BE49-F238E27FC236}">
                <a16:creationId xmlns:a16="http://schemas.microsoft.com/office/drawing/2014/main" id="{5D07DB1F-B274-46E2-9551-7A293536233E}"/>
              </a:ext>
            </a:extLst>
          </p:cNvPr>
          <p:cNvSpPr txBox="1"/>
          <p:nvPr/>
        </p:nvSpPr>
        <p:spPr>
          <a:xfrm>
            <a:off x="8435472" y="5540881"/>
            <a:ext cx="7513055" cy="3046988"/>
          </a:xfrm>
          <a:prstGeom prst="rect">
            <a:avLst/>
          </a:prstGeom>
          <a:noFill/>
        </p:spPr>
        <p:txBody>
          <a:bodyPr wrap="square" rtlCol="0">
            <a:spAutoFit/>
          </a:bodyPr>
          <a:lstStyle/>
          <a:p>
            <a:r>
              <a:rPr lang="en-GB" sz="1600" b="1" dirty="0">
                <a:solidFill>
                  <a:srgbClr val="1B2F83"/>
                </a:solidFill>
              </a:rPr>
              <a:t>“Thanks for this you doing an amazing job and we really appreciate it… For the over 13's website we really liked the page you did for young carers and would like to see that format used in the other areas. We also wondered if we could have the links at the bottom logos similar to </a:t>
            </a:r>
            <a:r>
              <a:rPr lang="en-GB" sz="1600" b="1" dirty="0" err="1">
                <a:solidFill>
                  <a:srgbClr val="1B2F83"/>
                </a:solidFill>
              </a:rPr>
              <a:t>Mindmate</a:t>
            </a:r>
            <a:r>
              <a:rPr lang="en-GB" sz="1600" b="1" dirty="0">
                <a:solidFill>
                  <a:srgbClr val="1B2F83"/>
                </a:solidFill>
              </a:rPr>
              <a:t>.”</a:t>
            </a:r>
            <a:br>
              <a:rPr lang="en-GB" sz="1600" b="1" dirty="0">
                <a:solidFill>
                  <a:srgbClr val="1B2F83"/>
                </a:solidFill>
              </a:rPr>
            </a:br>
            <a:br>
              <a:rPr lang="en-GB" sz="1600" b="1" dirty="0">
                <a:solidFill>
                  <a:srgbClr val="1B2F83"/>
                </a:solidFill>
              </a:rPr>
            </a:br>
            <a:r>
              <a:rPr lang="en-GB" sz="1600" b="1" dirty="0">
                <a:solidFill>
                  <a:srgbClr val="1B2F83"/>
                </a:solidFill>
              </a:rPr>
              <a:t>“We’ve just had the improvement group, only 2 participant and 2 of our most critical!!! </a:t>
            </a:r>
            <a:br>
              <a:rPr lang="en-GB" sz="1600" b="1" dirty="0">
                <a:solidFill>
                  <a:srgbClr val="1B2F83"/>
                </a:solidFill>
              </a:rPr>
            </a:br>
            <a:r>
              <a:rPr lang="en-GB" sz="1600" b="1" dirty="0">
                <a:solidFill>
                  <a:srgbClr val="1B2F83"/>
                </a:solidFill>
              </a:rPr>
              <a:t>They love WF-I-Can, they have had a brief look and feel the young people have been</a:t>
            </a:r>
            <a:br>
              <a:rPr lang="en-GB" sz="1600" b="1" dirty="0">
                <a:solidFill>
                  <a:srgbClr val="1B2F83"/>
                </a:solidFill>
              </a:rPr>
            </a:br>
            <a:r>
              <a:rPr lang="en-GB" sz="1600" b="1" dirty="0">
                <a:solidFill>
                  <a:srgbClr val="1B2F83"/>
                </a:solidFill>
              </a:rPr>
              <a:t> listened to.”</a:t>
            </a:r>
            <a:br>
              <a:rPr lang="en-GB" sz="1600" b="1" dirty="0">
                <a:solidFill>
                  <a:srgbClr val="1B2F83"/>
                </a:solidFill>
              </a:rPr>
            </a:br>
            <a:br>
              <a:rPr lang="en-GB" sz="1600" b="1" dirty="0">
                <a:solidFill>
                  <a:srgbClr val="1B2F83"/>
                </a:solidFill>
              </a:rPr>
            </a:br>
            <a:r>
              <a:rPr lang="en-GB" sz="1600" b="1" dirty="0">
                <a:solidFill>
                  <a:srgbClr val="1B2F83"/>
                </a:solidFill>
              </a:rPr>
              <a:t>“It looks good and it is easy to understand how to do and how to get support”</a:t>
            </a:r>
            <a:br>
              <a:rPr lang="en-GB" sz="1600" dirty="0"/>
            </a:br>
            <a:br>
              <a:rPr lang="en-GB" dirty="0"/>
            </a:br>
            <a:endParaRPr lang="en-GB" sz="1400" b="1" dirty="0">
              <a:solidFill>
                <a:srgbClr val="1B2F83"/>
              </a:solidFill>
            </a:endParaRPr>
          </a:p>
        </p:txBody>
      </p:sp>
      <p:sp>
        <p:nvSpPr>
          <p:cNvPr id="9" name="TextBox 8">
            <a:extLst>
              <a:ext uri="{FF2B5EF4-FFF2-40B4-BE49-F238E27FC236}">
                <a16:creationId xmlns:a16="http://schemas.microsoft.com/office/drawing/2014/main" id="{CA59A9E7-484E-4BE9-AD49-3D58AD10DB2A}"/>
              </a:ext>
            </a:extLst>
          </p:cNvPr>
          <p:cNvSpPr txBox="1"/>
          <p:nvPr/>
        </p:nvSpPr>
        <p:spPr>
          <a:xfrm>
            <a:off x="751483" y="914400"/>
            <a:ext cx="4033920" cy="1323439"/>
          </a:xfrm>
          <a:prstGeom prst="rect">
            <a:avLst/>
          </a:prstGeom>
          <a:noFill/>
        </p:spPr>
        <p:txBody>
          <a:bodyPr wrap="square" rtlCol="0">
            <a:spAutoFit/>
          </a:bodyPr>
          <a:lstStyle/>
          <a:p>
            <a:r>
              <a:rPr lang="en-GB" sz="4000" b="1" dirty="0">
                <a:solidFill>
                  <a:srgbClr val="FF0000"/>
                </a:solidFill>
                <a:latin typeface="Keisya" panose="02000500000000000000" pitchFamily="2" charset="0"/>
              </a:rPr>
              <a:t>Young Peoples Feedback </a:t>
            </a:r>
          </a:p>
        </p:txBody>
      </p:sp>
    </p:spTree>
    <p:extLst>
      <p:ext uri="{BB962C8B-B14F-4D97-AF65-F5344CB8AC3E}">
        <p14:creationId xmlns:p14="http://schemas.microsoft.com/office/powerpoint/2010/main" val="31346612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56348">
        <p15:prstTrans prst="pageCurlDouble"/>
      </p:transition>
    </mc:Choice>
    <mc:Fallback xmlns="">
      <p:transition spd="slow" advTm="56348">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22F73C86-9C8D-430B-A3C5-988288DE87C7}"/>
              </a:ext>
            </a:extLst>
          </p:cNvPr>
          <p:cNvPicPr>
            <a:picLocks noChangeAspect="1"/>
          </p:cNvPicPr>
          <p:nvPr/>
        </p:nvPicPr>
        <p:blipFill>
          <a:blip r:embed="rId3"/>
          <a:stretch>
            <a:fillRect/>
          </a:stretch>
        </p:blipFill>
        <p:spPr>
          <a:xfrm>
            <a:off x="8128000" y="-12032"/>
            <a:ext cx="8128000" cy="4727276"/>
          </a:xfrm>
          <a:prstGeom prst="rect">
            <a:avLst/>
          </a:prstGeom>
        </p:spPr>
      </p:pic>
      <p:sp>
        <p:nvSpPr>
          <p:cNvPr id="5" name="TextBox 4">
            <a:extLst>
              <a:ext uri="{FF2B5EF4-FFF2-40B4-BE49-F238E27FC236}">
                <a16:creationId xmlns:a16="http://schemas.microsoft.com/office/drawing/2014/main" id="{8B2C90CA-0728-4EF5-81B9-AFDB4497EDF9}"/>
              </a:ext>
            </a:extLst>
          </p:cNvPr>
          <p:cNvSpPr txBox="1"/>
          <p:nvPr/>
        </p:nvSpPr>
        <p:spPr>
          <a:xfrm>
            <a:off x="8468360" y="4715244"/>
            <a:ext cx="7787640" cy="3816429"/>
          </a:xfrm>
          <a:prstGeom prst="rect">
            <a:avLst/>
          </a:prstGeom>
          <a:noFill/>
        </p:spPr>
        <p:txBody>
          <a:bodyPr wrap="square" rtlCol="0">
            <a:spAutoFit/>
          </a:bodyPr>
          <a:lstStyle/>
          <a:p>
            <a:r>
              <a:rPr lang="en-GB" sz="4000" b="1" dirty="0">
                <a:solidFill>
                  <a:srgbClr val="FF0000"/>
                </a:solidFill>
                <a:latin typeface="Keisya" panose="02000500000000000000" pitchFamily="2" charset="0"/>
              </a:rPr>
              <a:t>How old are you?</a:t>
            </a:r>
          </a:p>
          <a:p>
            <a:br>
              <a:rPr lang="en-GB" sz="4000" b="1" dirty="0">
                <a:solidFill>
                  <a:srgbClr val="FF0000"/>
                </a:solidFill>
                <a:latin typeface="Keisya" panose="02000500000000000000" pitchFamily="2" charset="0"/>
              </a:rPr>
            </a:br>
            <a:r>
              <a:rPr lang="en-GB" b="1" dirty="0">
                <a:solidFill>
                  <a:srgbClr val="1B2F83"/>
                </a:solidFill>
              </a:rPr>
              <a:t>The first page on the website is an age gateway. This is because all sections of the website and its content are tailor- made for either 8-13 or 13-19 years.  </a:t>
            </a:r>
            <a:br>
              <a:rPr lang="en-GB" b="1" dirty="0">
                <a:solidFill>
                  <a:srgbClr val="1B2F83"/>
                </a:solidFill>
              </a:rPr>
            </a:br>
            <a:br>
              <a:rPr lang="en-GB" b="1" dirty="0">
                <a:solidFill>
                  <a:srgbClr val="1B2F83"/>
                </a:solidFill>
              </a:rPr>
            </a:br>
            <a:r>
              <a:rPr lang="en-GB" b="1" dirty="0">
                <a:solidFill>
                  <a:srgbClr val="1B2F83"/>
                </a:solidFill>
              </a:rPr>
              <a:t>Children and young people agreed that the content would make more sense to them and be of more value if it tweaked to specific age groups- it would help young people understand the topics better.</a:t>
            </a:r>
            <a:br>
              <a:rPr lang="en-GB" b="1" dirty="0">
                <a:solidFill>
                  <a:srgbClr val="1B2F83"/>
                </a:solidFill>
              </a:rPr>
            </a:br>
            <a:br>
              <a:rPr lang="en-GB" b="1" dirty="0">
                <a:solidFill>
                  <a:srgbClr val="1B2F83"/>
                </a:solidFill>
              </a:rPr>
            </a:br>
            <a:r>
              <a:rPr lang="en-GB" b="1" dirty="0">
                <a:solidFill>
                  <a:srgbClr val="1B2F83"/>
                </a:solidFill>
              </a:rPr>
              <a:t>As well as the written content, the illustrations and graphics, activities and downloadable worksheets are all tailored by age on each part of the site. </a:t>
            </a:r>
            <a:endParaRPr lang="en-GB" sz="4000" b="1" dirty="0">
              <a:solidFill>
                <a:srgbClr val="1B2F83"/>
              </a:solidFill>
              <a:latin typeface="Keisya" panose="02000500000000000000" pitchFamily="2" charset="0"/>
            </a:endParaRPr>
          </a:p>
        </p:txBody>
      </p:sp>
      <p:sp>
        <p:nvSpPr>
          <p:cNvPr id="6" name="TextBox 5">
            <a:extLst>
              <a:ext uri="{FF2B5EF4-FFF2-40B4-BE49-F238E27FC236}">
                <a16:creationId xmlns:a16="http://schemas.microsoft.com/office/drawing/2014/main" id="{71DA4A5B-49DA-48D2-BD94-B2F7D5F2B693}"/>
              </a:ext>
            </a:extLst>
          </p:cNvPr>
          <p:cNvSpPr txBox="1"/>
          <p:nvPr/>
        </p:nvSpPr>
        <p:spPr>
          <a:xfrm>
            <a:off x="457200" y="1676400"/>
            <a:ext cx="7056120" cy="1323439"/>
          </a:xfrm>
          <a:prstGeom prst="rect">
            <a:avLst/>
          </a:prstGeom>
          <a:noFill/>
        </p:spPr>
        <p:txBody>
          <a:bodyPr wrap="square" rtlCol="0">
            <a:spAutoFit/>
          </a:bodyPr>
          <a:lstStyle/>
          <a:p>
            <a:r>
              <a:rPr lang="en-GB" sz="4000" b="1" dirty="0">
                <a:solidFill>
                  <a:srgbClr val="FF0000"/>
                </a:solidFill>
                <a:latin typeface="Keisya" panose="02000500000000000000" pitchFamily="2" charset="0"/>
              </a:rPr>
              <a:t>Who is WF-I-Can for?</a:t>
            </a:r>
            <a:br>
              <a:rPr lang="en-GB" sz="4000" b="1" dirty="0">
                <a:solidFill>
                  <a:srgbClr val="FF0000"/>
                </a:solidFill>
                <a:latin typeface="Keisya" panose="02000500000000000000" pitchFamily="2" charset="0"/>
              </a:rPr>
            </a:br>
            <a:endParaRPr lang="en-GB" sz="4000" b="1" dirty="0">
              <a:solidFill>
                <a:srgbClr val="FF0000"/>
              </a:solidFill>
              <a:latin typeface="Keisya" panose="02000500000000000000" pitchFamily="2" charset="0"/>
            </a:endParaRPr>
          </a:p>
        </p:txBody>
      </p:sp>
      <p:sp>
        <p:nvSpPr>
          <p:cNvPr id="9" name="TextBox 8">
            <a:extLst>
              <a:ext uri="{FF2B5EF4-FFF2-40B4-BE49-F238E27FC236}">
                <a16:creationId xmlns:a16="http://schemas.microsoft.com/office/drawing/2014/main" id="{D8E23721-4FD7-40BA-8D36-2920DC4DC571}"/>
              </a:ext>
            </a:extLst>
          </p:cNvPr>
          <p:cNvSpPr txBox="1"/>
          <p:nvPr/>
        </p:nvSpPr>
        <p:spPr>
          <a:xfrm>
            <a:off x="457200" y="3187338"/>
            <a:ext cx="6949440" cy="3293209"/>
          </a:xfrm>
          <a:prstGeom prst="rect">
            <a:avLst/>
          </a:prstGeom>
          <a:noFill/>
        </p:spPr>
        <p:txBody>
          <a:bodyPr wrap="square" rtlCol="0">
            <a:spAutoFit/>
          </a:bodyPr>
          <a:lstStyle/>
          <a:p>
            <a:r>
              <a:rPr lang="en-GB" sz="2800" b="1" dirty="0">
                <a:solidFill>
                  <a:srgbClr val="1B2F83"/>
                </a:solidFill>
                <a:latin typeface="Keisya" panose="02000500000000000000" pitchFamily="2" charset="0"/>
              </a:rPr>
              <a:t>Any child or young person in the Wakefield District, aged 8-19 years.</a:t>
            </a:r>
            <a:br>
              <a:rPr lang="en-GB" sz="2800" b="1" dirty="0">
                <a:solidFill>
                  <a:srgbClr val="1B2F83"/>
                </a:solidFill>
                <a:latin typeface="Keisya" panose="02000500000000000000" pitchFamily="2" charset="0"/>
              </a:rPr>
            </a:br>
            <a:br>
              <a:rPr lang="en-GB" sz="2800" b="1" dirty="0">
                <a:solidFill>
                  <a:srgbClr val="1B2F83"/>
                </a:solidFill>
                <a:latin typeface="Keisya" panose="02000500000000000000" pitchFamily="2" charset="0"/>
              </a:rPr>
            </a:br>
            <a:br>
              <a:rPr lang="en-GB" sz="2800" b="1" dirty="0">
                <a:solidFill>
                  <a:srgbClr val="1B2F83"/>
                </a:solidFill>
                <a:latin typeface="Keisya" panose="02000500000000000000" pitchFamily="2" charset="0"/>
              </a:rPr>
            </a:br>
            <a:r>
              <a:rPr lang="en-GB" sz="2800" b="1" dirty="0">
                <a:solidFill>
                  <a:srgbClr val="1B2F83"/>
                </a:solidFill>
                <a:latin typeface="Keisya" panose="02000500000000000000" pitchFamily="2" charset="0"/>
              </a:rPr>
              <a:t>It is split into different, easy to navigate sections, which we will now explore…</a:t>
            </a:r>
          </a:p>
          <a:p>
            <a:endParaRPr lang="en-GB" sz="4000" dirty="0">
              <a:solidFill>
                <a:srgbClr val="1B2F83"/>
              </a:solidFill>
              <a:latin typeface="Keisya" panose="02000500000000000000" pitchFamily="2" charset="0"/>
            </a:endParaRPr>
          </a:p>
        </p:txBody>
      </p:sp>
    </p:spTree>
    <p:extLst>
      <p:ext uri="{BB962C8B-B14F-4D97-AF65-F5344CB8AC3E}">
        <p14:creationId xmlns:p14="http://schemas.microsoft.com/office/powerpoint/2010/main" val="27566402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7075">
        <p15:prstTrans prst="pageCurlDouble"/>
      </p:transition>
    </mc:Choice>
    <mc:Fallback xmlns="">
      <p:transition spd="slow" advTm="2707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41553" y="-3628"/>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5502" y="204485"/>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E2F383D-D204-4889-AA0E-66C8761D77B9}"/>
              </a:ext>
            </a:extLst>
          </p:cNvPr>
          <p:cNvPicPr>
            <a:picLocks noChangeAspect="1"/>
          </p:cNvPicPr>
          <p:nvPr/>
        </p:nvPicPr>
        <p:blipFill>
          <a:blip r:embed="rId3"/>
          <a:stretch>
            <a:fillRect/>
          </a:stretch>
        </p:blipFill>
        <p:spPr>
          <a:xfrm>
            <a:off x="758710" y="2553281"/>
            <a:ext cx="6693650" cy="4349685"/>
          </a:xfrm>
          <a:prstGeom prst="rect">
            <a:avLst/>
          </a:prstGeom>
        </p:spPr>
      </p:pic>
      <p:sp>
        <p:nvSpPr>
          <p:cNvPr id="5" name="TextBox 4">
            <a:extLst>
              <a:ext uri="{FF2B5EF4-FFF2-40B4-BE49-F238E27FC236}">
                <a16:creationId xmlns:a16="http://schemas.microsoft.com/office/drawing/2014/main" id="{F2A9BE13-EFD2-499D-AE76-C00F0808F8C3}"/>
              </a:ext>
            </a:extLst>
          </p:cNvPr>
          <p:cNvSpPr txBox="1"/>
          <p:nvPr/>
        </p:nvSpPr>
        <p:spPr>
          <a:xfrm>
            <a:off x="447392" y="982949"/>
            <a:ext cx="1695732" cy="707886"/>
          </a:xfrm>
          <a:prstGeom prst="rect">
            <a:avLst/>
          </a:prstGeom>
          <a:noFill/>
        </p:spPr>
        <p:txBody>
          <a:bodyPr wrap="square" rtlCol="0">
            <a:spAutoFit/>
          </a:bodyPr>
          <a:lstStyle/>
          <a:p>
            <a:r>
              <a:rPr lang="en-GB" sz="4000" b="1" dirty="0">
                <a:solidFill>
                  <a:srgbClr val="FF0000"/>
                </a:solidFill>
                <a:latin typeface="Keisya" panose="02000500000000000000" pitchFamily="2" charset="0"/>
              </a:rPr>
              <a:t>Under 13</a:t>
            </a:r>
          </a:p>
        </p:txBody>
      </p:sp>
      <p:pic>
        <p:nvPicPr>
          <p:cNvPr id="2050" name="Picture 2" descr="Image">
            <a:extLst>
              <a:ext uri="{FF2B5EF4-FFF2-40B4-BE49-F238E27FC236}">
                <a16:creationId xmlns:a16="http://schemas.microsoft.com/office/drawing/2014/main" id="{57D3DFB6-8303-42E2-8D4C-B6B57E4636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23695" y="111621"/>
            <a:ext cx="2202863" cy="14649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4599E58-1B29-4B03-BD4E-67DC3CC5A725}"/>
              </a:ext>
            </a:extLst>
          </p:cNvPr>
          <p:cNvSpPr txBox="1"/>
          <p:nvPr/>
        </p:nvSpPr>
        <p:spPr>
          <a:xfrm>
            <a:off x="758710" y="7396386"/>
            <a:ext cx="6693650" cy="923330"/>
          </a:xfrm>
          <a:prstGeom prst="rect">
            <a:avLst/>
          </a:prstGeom>
          <a:noFill/>
        </p:spPr>
        <p:txBody>
          <a:bodyPr wrap="square" rtlCol="0">
            <a:spAutoFit/>
          </a:bodyPr>
          <a:lstStyle/>
          <a:p>
            <a:r>
              <a:rPr lang="en-GB" b="1" dirty="0">
                <a:solidFill>
                  <a:srgbClr val="1B2F83"/>
                </a:solidFill>
              </a:rPr>
              <a:t>Each different section aims to cover all aspects of wellbeing; emotional, mental and physical. Above are the six main headings of the Under 13 area of the website. </a:t>
            </a:r>
          </a:p>
        </p:txBody>
      </p:sp>
      <p:sp>
        <p:nvSpPr>
          <p:cNvPr id="9" name="TextBox 8">
            <a:extLst>
              <a:ext uri="{FF2B5EF4-FFF2-40B4-BE49-F238E27FC236}">
                <a16:creationId xmlns:a16="http://schemas.microsoft.com/office/drawing/2014/main" id="{34D45D01-394D-474F-A744-740F0AD185C9}"/>
              </a:ext>
            </a:extLst>
          </p:cNvPr>
          <p:cNvSpPr txBox="1"/>
          <p:nvPr/>
        </p:nvSpPr>
        <p:spPr>
          <a:xfrm>
            <a:off x="8141553" y="69479"/>
            <a:ext cx="3770510" cy="707886"/>
          </a:xfrm>
          <a:prstGeom prst="rect">
            <a:avLst/>
          </a:prstGeom>
          <a:noFill/>
        </p:spPr>
        <p:txBody>
          <a:bodyPr wrap="square" rtlCol="0">
            <a:spAutoFit/>
          </a:bodyPr>
          <a:lstStyle/>
          <a:p>
            <a:r>
              <a:rPr lang="en-GB" sz="4000" b="1" dirty="0">
                <a:solidFill>
                  <a:srgbClr val="F8C63F"/>
                </a:solidFill>
                <a:latin typeface="Keisya" panose="02000500000000000000" pitchFamily="2" charset="0"/>
              </a:rPr>
              <a:t>For example…</a:t>
            </a:r>
          </a:p>
        </p:txBody>
      </p:sp>
      <p:pic>
        <p:nvPicPr>
          <p:cNvPr id="12" name="Picture 11">
            <a:extLst>
              <a:ext uri="{FF2B5EF4-FFF2-40B4-BE49-F238E27FC236}">
                <a16:creationId xmlns:a16="http://schemas.microsoft.com/office/drawing/2014/main" id="{3C00FDAC-B0BD-482E-8467-6F9E93F1BB12}"/>
              </a:ext>
            </a:extLst>
          </p:cNvPr>
          <p:cNvPicPr>
            <a:picLocks noChangeAspect="1"/>
          </p:cNvPicPr>
          <p:nvPr/>
        </p:nvPicPr>
        <p:blipFill>
          <a:blip r:embed="rId5"/>
          <a:stretch>
            <a:fillRect/>
          </a:stretch>
        </p:blipFill>
        <p:spPr>
          <a:xfrm>
            <a:off x="11601476" y="934612"/>
            <a:ext cx="4431631" cy="7967983"/>
          </a:xfrm>
          <a:prstGeom prst="rect">
            <a:avLst/>
          </a:prstGeom>
        </p:spPr>
      </p:pic>
      <p:sp>
        <p:nvSpPr>
          <p:cNvPr id="13" name="TextBox 12">
            <a:extLst>
              <a:ext uri="{FF2B5EF4-FFF2-40B4-BE49-F238E27FC236}">
                <a16:creationId xmlns:a16="http://schemas.microsoft.com/office/drawing/2014/main" id="{D315398A-97F8-4A99-B23A-555872B619AA}"/>
              </a:ext>
            </a:extLst>
          </p:cNvPr>
          <p:cNvSpPr txBox="1"/>
          <p:nvPr/>
        </p:nvSpPr>
        <p:spPr>
          <a:xfrm>
            <a:off x="8346706" y="934612"/>
            <a:ext cx="3143323" cy="707886"/>
          </a:xfrm>
          <a:prstGeom prst="rect">
            <a:avLst/>
          </a:prstGeom>
          <a:noFill/>
        </p:spPr>
        <p:txBody>
          <a:bodyPr wrap="square" rtlCol="0">
            <a:spAutoFit/>
          </a:bodyPr>
          <a:lstStyle/>
          <a:p>
            <a:r>
              <a:rPr lang="en-GB" sz="4000" b="1" dirty="0">
                <a:solidFill>
                  <a:srgbClr val="FF0000"/>
                </a:solidFill>
                <a:latin typeface="Keisya" panose="02000500000000000000" pitchFamily="2" charset="0"/>
              </a:rPr>
              <a:t>Want support?</a:t>
            </a:r>
          </a:p>
        </p:txBody>
      </p:sp>
      <p:sp>
        <p:nvSpPr>
          <p:cNvPr id="2" name="TextBox 1">
            <a:extLst>
              <a:ext uri="{FF2B5EF4-FFF2-40B4-BE49-F238E27FC236}">
                <a16:creationId xmlns:a16="http://schemas.microsoft.com/office/drawing/2014/main" id="{6600212A-107B-4D1E-B48F-069BEA9F682A}"/>
              </a:ext>
            </a:extLst>
          </p:cNvPr>
          <p:cNvSpPr txBox="1"/>
          <p:nvPr/>
        </p:nvSpPr>
        <p:spPr>
          <a:xfrm>
            <a:off x="8470232" y="2410406"/>
            <a:ext cx="2908351" cy="5355312"/>
          </a:xfrm>
          <a:prstGeom prst="rect">
            <a:avLst/>
          </a:prstGeom>
          <a:noFill/>
        </p:spPr>
        <p:txBody>
          <a:bodyPr wrap="square" rtlCol="0">
            <a:spAutoFit/>
          </a:bodyPr>
          <a:lstStyle/>
          <a:p>
            <a:r>
              <a:rPr lang="en-GB" b="1" dirty="0">
                <a:solidFill>
                  <a:srgbClr val="1B2F83"/>
                </a:solidFill>
              </a:rPr>
              <a:t>Sections are full of advice and resources.</a:t>
            </a:r>
            <a:br>
              <a:rPr lang="en-GB" b="1" dirty="0">
                <a:solidFill>
                  <a:srgbClr val="1B2F83"/>
                </a:solidFill>
              </a:rPr>
            </a:br>
            <a:br>
              <a:rPr lang="en-GB" b="1" dirty="0">
                <a:solidFill>
                  <a:srgbClr val="1B2F83"/>
                </a:solidFill>
              </a:rPr>
            </a:br>
            <a:br>
              <a:rPr lang="en-GB" b="1" dirty="0">
                <a:solidFill>
                  <a:srgbClr val="1B2F83"/>
                </a:solidFill>
              </a:rPr>
            </a:br>
            <a:br>
              <a:rPr lang="en-GB" b="1" dirty="0">
                <a:solidFill>
                  <a:srgbClr val="1B2F83"/>
                </a:solidFill>
              </a:rPr>
            </a:br>
            <a:r>
              <a:rPr lang="en-GB" b="1" dirty="0">
                <a:solidFill>
                  <a:srgbClr val="1B2F83"/>
                </a:solidFill>
              </a:rPr>
              <a:t>What’s happening locally gives easy to understand information on current Government guidance on the Coronavirus pandemic. </a:t>
            </a:r>
            <a:br>
              <a:rPr lang="en-GB" b="1" dirty="0">
                <a:solidFill>
                  <a:srgbClr val="1B2F83"/>
                </a:solidFill>
              </a:rPr>
            </a:br>
            <a:br>
              <a:rPr lang="en-GB" b="1" dirty="0">
                <a:solidFill>
                  <a:srgbClr val="1B2F83"/>
                </a:solidFill>
              </a:rPr>
            </a:br>
            <a:br>
              <a:rPr lang="en-GB" b="1" dirty="0">
                <a:solidFill>
                  <a:srgbClr val="1B2F83"/>
                </a:solidFill>
              </a:rPr>
            </a:br>
            <a:br>
              <a:rPr lang="en-GB" b="1" dirty="0">
                <a:solidFill>
                  <a:srgbClr val="1B2F83"/>
                </a:solidFill>
              </a:rPr>
            </a:br>
            <a:r>
              <a:rPr lang="en-GB" b="1" dirty="0">
                <a:solidFill>
                  <a:srgbClr val="1B2F83"/>
                </a:solidFill>
              </a:rPr>
              <a:t>Sections that are more focused on one particular topic were written with the help of specialist local organisations and professionals. </a:t>
            </a:r>
          </a:p>
        </p:txBody>
      </p:sp>
      <p:sp>
        <p:nvSpPr>
          <p:cNvPr id="3" name="TextBox 2">
            <a:extLst>
              <a:ext uri="{FF2B5EF4-FFF2-40B4-BE49-F238E27FC236}">
                <a16:creationId xmlns:a16="http://schemas.microsoft.com/office/drawing/2014/main" id="{4D6B06FE-AE2C-4FD2-ADD6-0D3BC46EBF68}"/>
              </a:ext>
            </a:extLst>
          </p:cNvPr>
          <p:cNvSpPr txBox="1"/>
          <p:nvPr/>
        </p:nvSpPr>
        <p:spPr>
          <a:xfrm>
            <a:off x="3596710" y="87506"/>
            <a:ext cx="2651086" cy="769441"/>
          </a:xfrm>
          <a:prstGeom prst="rect">
            <a:avLst/>
          </a:prstGeom>
          <a:noFill/>
        </p:spPr>
        <p:txBody>
          <a:bodyPr wrap="square" rtlCol="0">
            <a:spAutoFit/>
          </a:bodyPr>
          <a:lstStyle/>
          <a:p>
            <a:r>
              <a:rPr lang="en-GB" sz="4400" dirty="0">
                <a:solidFill>
                  <a:srgbClr val="1B2F83"/>
                </a:solidFill>
                <a:latin typeface="Keisya" panose="02000500000000000000" pitchFamily="2" charset="0"/>
              </a:rPr>
              <a:t>tour</a:t>
            </a:r>
          </a:p>
        </p:txBody>
      </p:sp>
    </p:spTree>
    <p:extLst>
      <p:ext uri="{BB962C8B-B14F-4D97-AF65-F5344CB8AC3E}">
        <p14:creationId xmlns:p14="http://schemas.microsoft.com/office/powerpoint/2010/main" val="14545351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8465">
        <p15:prstTrans prst="pageCurlDouble"/>
      </p:transition>
    </mc:Choice>
    <mc:Fallback xmlns="">
      <p:transition spd="slow" advTm="28465">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D522AEC2-5B65-4A4B-B165-029E6558C0FA}"/>
              </a:ext>
            </a:extLst>
          </p:cNvPr>
          <p:cNvPicPr>
            <a:picLocks noChangeAspect="1"/>
          </p:cNvPicPr>
          <p:nvPr/>
        </p:nvPicPr>
        <p:blipFill>
          <a:blip r:embed="rId3"/>
          <a:stretch>
            <a:fillRect/>
          </a:stretch>
        </p:blipFill>
        <p:spPr>
          <a:xfrm>
            <a:off x="147887" y="3296653"/>
            <a:ext cx="7980113" cy="5322673"/>
          </a:xfrm>
          <a:prstGeom prst="rect">
            <a:avLst/>
          </a:prstGeom>
        </p:spPr>
      </p:pic>
      <p:pic>
        <p:nvPicPr>
          <p:cNvPr id="15" name="Picture 2" descr="Manage your feelings">
            <a:extLst>
              <a:ext uri="{FF2B5EF4-FFF2-40B4-BE49-F238E27FC236}">
                <a16:creationId xmlns:a16="http://schemas.microsoft.com/office/drawing/2014/main" id="{BABDDB61-276E-45C5-9DBE-42D02458BC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8914" y="354832"/>
            <a:ext cx="2237874" cy="223787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E3571272-A25F-46B9-9B31-9589CD96AB74}"/>
              </a:ext>
            </a:extLst>
          </p:cNvPr>
          <p:cNvSpPr txBox="1"/>
          <p:nvPr/>
        </p:nvSpPr>
        <p:spPr>
          <a:xfrm>
            <a:off x="449293" y="1115378"/>
            <a:ext cx="4668253" cy="1477328"/>
          </a:xfrm>
          <a:prstGeom prst="rect">
            <a:avLst/>
          </a:prstGeom>
          <a:noFill/>
        </p:spPr>
        <p:txBody>
          <a:bodyPr wrap="square" rtlCol="0">
            <a:spAutoFit/>
          </a:bodyPr>
          <a:lstStyle/>
          <a:p>
            <a:r>
              <a:rPr lang="en-GB" b="1" dirty="0">
                <a:solidFill>
                  <a:srgbClr val="1B2F83"/>
                </a:solidFill>
              </a:rPr>
              <a:t>Here is an example of some information on the Managing your Feelings page.</a:t>
            </a:r>
            <a:br>
              <a:rPr lang="en-GB" b="1" dirty="0">
                <a:solidFill>
                  <a:srgbClr val="1B2F83"/>
                </a:solidFill>
              </a:rPr>
            </a:br>
            <a:br>
              <a:rPr lang="en-GB" b="1" dirty="0">
                <a:solidFill>
                  <a:srgbClr val="1B2F83"/>
                </a:solidFill>
              </a:rPr>
            </a:br>
            <a:r>
              <a:rPr lang="en-GB" b="1" dirty="0">
                <a:solidFill>
                  <a:srgbClr val="1B2F83"/>
                </a:solidFill>
              </a:rPr>
              <a:t>Information is laid out in short sentences so that it is easy to read. </a:t>
            </a:r>
          </a:p>
        </p:txBody>
      </p:sp>
      <p:sp>
        <p:nvSpPr>
          <p:cNvPr id="17" name="TextBox 16">
            <a:extLst>
              <a:ext uri="{FF2B5EF4-FFF2-40B4-BE49-F238E27FC236}">
                <a16:creationId xmlns:a16="http://schemas.microsoft.com/office/drawing/2014/main" id="{7DF4C46B-0884-4317-940D-686854EC5783}"/>
              </a:ext>
            </a:extLst>
          </p:cNvPr>
          <p:cNvSpPr txBox="1"/>
          <p:nvPr/>
        </p:nvSpPr>
        <p:spPr>
          <a:xfrm>
            <a:off x="8483600" y="841803"/>
            <a:ext cx="7112000" cy="1323439"/>
          </a:xfrm>
          <a:prstGeom prst="rect">
            <a:avLst/>
          </a:prstGeom>
          <a:noFill/>
        </p:spPr>
        <p:txBody>
          <a:bodyPr wrap="square" rtlCol="0">
            <a:spAutoFit/>
          </a:bodyPr>
          <a:lstStyle/>
          <a:p>
            <a:r>
              <a:rPr lang="en-GB" sz="4000" b="1" dirty="0">
                <a:solidFill>
                  <a:srgbClr val="FF0000"/>
                </a:solidFill>
                <a:latin typeface="Keisya" panose="02000500000000000000" pitchFamily="2" charset="0"/>
              </a:rPr>
              <a:t>Some feedback from the initial design period…</a:t>
            </a:r>
          </a:p>
        </p:txBody>
      </p:sp>
      <p:sp>
        <p:nvSpPr>
          <p:cNvPr id="18" name="TextBox 17">
            <a:extLst>
              <a:ext uri="{FF2B5EF4-FFF2-40B4-BE49-F238E27FC236}">
                <a16:creationId xmlns:a16="http://schemas.microsoft.com/office/drawing/2014/main" id="{532C75E6-752E-4305-A390-7E88A005D579}"/>
              </a:ext>
            </a:extLst>
          </p:cNvPr>
          <p:cNvSpPr txBox="1"/>
          <p:nvPr/>
        </p:nvSpPr>
        <p:spPr>
          <a:xfrm>
            <a:off x="8544338" y="3023982"/>
            <a:ext cx="7295324" cy="6832640"/>
          </a:xfrm>
          <a:prstGeom prst="rect">
            <a:avLst/>
          </a:prstGeom>
          <a:noFill/>
        </p:spPr>
        <p:txBody>
          <a:bodyPr wrap="square" rtlCol="0">
            <a:spAutoFit/>
          </a:bodyPr>
          <a:lstStyle/>
          <a:p>
            <a:r>
              <a:rPr lang="en-GB" sz="1400" b="1" dirty="0">
                <a:solidFill>
                  <a:srgbClr val="1B2F83"/>
                </a:solidFill>
              </a:rPr>
              <a:t>“I looked at the templates for both websites and they look amazing. I think they very well communicate with the target users and attract them to the website. Furthermore, I believe this is a great way to help young people and protect their mental health in this difficult time of the COVID-19 Pandemic. This will reassure them despite not being able go out of the house, they still have a variety of options and people to talk to if they need to discuss their feelings or need to talk to someone regarding their mental or physical wellbeing.”</a:t>
            </a:r>
            <a:br>
              <a:rPr lang="en-GB" sz="1400" b="1" dirty="0">
                <a:solidFill>
                  <a:srgbClr val="1B2F83"/>
                </a:solidFill>
              </a:rPr>
            </a:br>
            <a:br>
              <a:rPr lang="en-GB" dirty="0"/>
            </a:br>
            <a:r>
              <a:rPr lang="en-GB" sz="1400" b="1" dirty="0">
                <a:solidFill>
                  <a:srgbClr val="1B2F83"/>
                </a:solidFill>
              </a:rPr>
              <a:t>“I thought that all of the websites were excellent. The under 13s looks fantastic, I personally think that the second version looks much better and organised simply because of the rows but that is just a personal opinion. Maybe the under 13s website could cover a range of activities to do whist they are at home.”</a:t>
            </a:r>
            <a:br>
              <a:rPr lang="en-GB" sz="1400" b="1" dirty="0">
                <a:solidFill>
                  <a:srgbClr val="1B2F83"/>
                </a:solidFill>
              </a:rPr>
            </a:br>
            <a:br>
              <a:rPr lang="en-GB" sz="1400" b="1" dirty="0">
                <a:solidFill>
                  <a:srgbClr val="1B2F83"/>
                </a:solidFill>
              </a:rPr>
            </a:br>
            <a:r>
              <a:rPr lang="en-GB" sz="1400" b="1" dirty="0">
                <a:solidFill>
                  <a:srgbClr val="1B2F83"/>
                </a:solidFill>
              </a:rPr>
              <a:t>“I was really impressed with the over 13s website, because both ages have a</a:t>
            </a:r>
            <a:br>
              <a:rPr lang="en-GB" sz="1400" b="1" dirty="0">
                <a:solidFill>
                  <a:srgbClr val="1B2F83"/>
                </a:solidFill>
              </a:rPr>
            </a:br>
            <a:r>
              <a:rPr lang="en-GB" sz="1400" b="1" dirty="0">
                <a:solidFill>
                  <a:srgbClr val="1B2F83"/>
                </a:solidFill>
              </a:rPr>
              <a:t>plentiful amount of resources for children to refer to if they ever need anything . I think the idea of helping children to understand family conflict is ingenious, especially since families will be spending more time together given the current circumstances.”</a:t>
            </a:r>
            <a:br>
              <a:rPr lang="en-GB" sz="1400" b="1" dirty="0">
                <a:solidFill>
                  <a:srgbClr val="1B2F83"/>
                </a:solidFill>
              </a:rPr>
            </a:br>
            <a:br>
              <a:rPr lang="en-GB" sz="1400" b="1" dirty="0">
                <a:solidFill>
                  <a:srgbClr val="1B2F83"/>
                </a:solidFill>
              </a:rPr>
            </a:br>
            <a:r>
              <a:rPr lang="en-GB" sz="1400" b="1" dirty="0">
                <a:solidFill>
                  <a:srgbClr val="1B2F83"/>
                </a:solidFill>
              </a:rPr>
              <a:t>“Really good liked all the pages and information on them a lot of it. Not too</a:t>
            </a:r>
            <a:br>
              <a:rPr lang="en-GB" sz="1400" b="1" dirty="0">
                <a:solidFill>
                  <a:srgbClr val="1B2F83"/>
                </a:solidFill>
              </a:rPr>
            </a:br>
            <a:r>
              <a:rPr lang="en-GB" sz="1400" b="1" dirty="0">
                <a:solidFill>
                  <a:srgbClr val="1B2F83"/>
                </a:solidFill>
              </a:rPr>
              <a:t> wordy no big words. Like the colours used on the website.”</a:t>
            </a:r>
            <a:br>
              <a:rPr lang="en-GB" sz="1400" b="1" dirty="0">
                <a:solidFill>
                  <a:srgbClr val="1B2F83"/>
                </a:solidFill>
              </a:rPr>
            </a:br>
            <a:br>
              <a:rPr lang="en-GB" sz="1400" b="1" dirty="0">
                <a:solidFill>
                  <a:srgbClr val="1B2F83"/>
                </a:solidFill>
              </a:rPr>
            </a:br>
            <a:r>
              <a:rPr lang="en-GB" sz="1400" b="1" dirty="0">
                <a:solidFill>
                  <a:srgbClr val="1B2F83"/>
                </a:solidFill>
              </a:rPr>
              <a:t>“yeah I look at the website and it has some good information on there the first place I looked was the bullying section and I think that is going to help a lot of people xx I like the way it's set out it makes it very inviting xx”</a:t>
            </a:r>
            <a:br>
              <a:rPr lang="en-GB" sz="1400" b="1" dirty="0">
                <a:solidFill>
                  <a:srgbClr val="1B2F83"/>
                </a:solidFill>
              </a:rPr>
            </a:br>
            <a:br>
              <a:rPr lang="en-GB" sz="1400" b="1" dirty="0">
                <a:solidFill>
                  <a:srgbClr val="1B2F83"/>
                </a:solidFill>
              </a:rPr>
            </a:br>
            <a:r>
              <a:rPr lang="en-GB" sz="1400" b="1" dirty="0">
                <a:solidFill>
                  <a:srgbClr val="1B2F83"/>
                </a:solidFill>
              </a:rPr>
              <a:t>“I found the website brilliant – no faulty buttons and it was very encouraging! I made the box.”</a:t>
            </a: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endParaRPr lang="en-GB" sz="1400" b="1" dirty="0">
              <a:solidFill>
                <a:srgbClr val="1B2F83"/>
              </a:solidFill>
            </a:endParaRPr>
          </a:p>
        </p:txBody>
      </p:sp>
    </p:spTree>
    <p:extLst>
      <p:ext uri="{BB962C8B-B14F-4D97-AF65-F5344CB8AC3E}">
        <p14:creationId xmlns:p14="http://schemas.microsoft.com/office/powerpoint/2010/main" val="3034205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183">
        <p15:prstTrans prst="pageCurlDouble"/>
      </p:transition>
    </mc:Choice>
    <mc:Fallback xmlns="">
      <p:transition spd="slow" advTm="70183">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2A9BE13-EFD2-499D-AE76-C00F0808F8C3}"/>
              </a:ext>
            </a:extLst>
          </p:cNvPr>
          <p:cNvSpPr txBox="1"/>
          <p:nvPr/>
        </p:nvSpPr>
        <p:spPr>
          <a:xfrm>
            <a:off x="84701" y="24795"/>
            <a:ext cx="6918960" cy="584775"/>
          </a:xfrm>
          <a:prstGeom prst="rect">
            <a:avLst/>
          </a:prstGeom>
          <a:noFill/>
        </p:spPr>
        <p:txBody>
          <a:bodyPr wrap="square" rtlCol="0">
            <a:spAutoFit/>
          </a:bodyPr>
          <a:lstStyle/>
          <a:p>
            <a:r>
              <a:rPr lang="en-GB" sz="3200" b="1" dirty="0">
                <a:solidFill>
                  <a:srgbClr val="FF0000"/>
                </a:solidFill>
                <a:latin typeface="Keisya" panose="02000500000000000000" pitchFamily="2" charset="0"/>
              </a:rPr>
              <a:t>Want support?</a:t>
            </a:r>
          </a:p>
        </p:txBody>
      </p:sp>
      <p:pic>
        <p:nvPicPr>
          <p:cNvPr id="3" name="Picture 2">
            <a:extLst>
              <a:ext uri="{FF2B5EF4-FFF2-40B4-BE49-F238E27FC236}">
                <a16:creationId xmlns:a16="http://schemas.microsoft.com/office/drawing/2014/main" id="{5FB4C9AF-084D-4FD5-8F67-9EA5A60FC700}"/>
              </a:ext>
            </a:extLst>
          </p:cNvPr>
          <p:cNvPicPr>
            <a:picLocks noChangeAspect="1"/>
          </p:cNvPicPr>
          <p:nvPr/>
        </p:nvPicPr>
        <p:blipFill>
          <a:blip r:embed="rId3"/>
          <a:stretch>
            <a:fillRect/>
          </a:stretch>
        </p:blipFill>
        <p:spPr>
          <a:xfrm>
            <a:off x="3825673" y="1780673"/>
            <a:ext cx="4302327" cy="5606717"/>
          </a:xfrm>
          <a:prstGeom prst="rect">
            <a:avLst/>
          </a:prstGeom>
        </p:spPr>
      </p:pic>
      <p:sp>
        <p:nvSpPr>
          <p:cNvPr id="4" name="Rectangle 3">
            <a:extLst>
              <a:ext uri="{FF2B5EF4-FFF2-40B4-BE49-F238E27FC236}">
                <a16:creationId xmlns:a16="http://schemas.microsoft.com/office/drawing/2014/main" id="{313EB2AC-A51D-422D-8AB0-A81E69981002}"/>
              </a:ext>
            </a:extLst>
          </p:cNvPr>
          <p:cNvSpPr/>
          <p:nvPr/>
        </p:nvSpPr>
        <p:spPr>
          <a:xfrm>
            <a:off x="4788050" y="1083825"/>
            <a:ext cx="2377574" cy="707886"/>
          </a:xfrm>
          <a:prstGeom prst="rect">
            <a:avLst/>
          </a:prstGeom>
        </p:spPr>
        <p:txBody>
          <a:bodyPr wrap="none">
            <a:spAutoFit/>
          </a:bodyPr>
          <a:lstStyle/>
          <a:p>
            <a:r>
              <a:rPr lang="en-GB" sz="4000" b="1" dirty="0">
                <a:solidFill>
                  <a:srgbClr val="FF0000"/>
                </a:solidFill>
                <a:latin typeface="Keisya" panose="02000500000000000000" pitchFamily="2" charset="0"/>
              </a:rPr>
              <a:t> Continued…</a:t>
            </a:r>
          </a:p>
        </p:txBody>
      </p:sp>
      <p:sp>
        <p:nvSpPr>
          <p:cNvPr id="2" name="TextBox 1">
            <a:extLst>
              <a:ext uri="{FF2B5EF4-FFF2-40B4-BE49-F238E27FC236}">
                <a16:creationId xmlns:a16="http://schemas.microsoft.com/office/drawing/2014/main" id="{DDECF14B-5DB8-4277-B052-272EAB4E5070}"/>
              </a:ext>
            </a:extLst>
          </p:cNvPr>
          <p:cNvSpPr txBox="1"/>
          <p:nvPr/>
        </p:nvSpPr>
        <p:spPr>
          <a:xfrm>
            <a:off x="231261" y="750157"/>
            <a:ext cx="3312920" cy="8402300"/>
          </a:xfrm>
          <a:prstGeom prst="rect">
            <a:avLst/>
          </a:prstGeom>
          <a:noFill/>
        </p:spPr>
        <p:txBody>
          <a:bodyPr wrap="square" rtlCol="0">
            <a:spAutoFit/>
          </a:bodyPr>
          <a:lstStyle/>
          <a:p>
            <a:r>
              <a:rPr lang="en-GB" b="1" dirty="0">
                <a:solidFill>
                  <a:srgbClr val="1B2F83"/>
                </a:solidFill>
              </a:rPr>
              <a:t>The </a:t>
            </a:r>
            <a:r>
              <a:rPr lang="en-GB" b="1" u="sng" dirty="0">
                <a:solidFill>
                  <a:srgbClr val="FF0000"/>
                </a:solidFill>
              </a:rPr>
              <a:t>crisis</a:t>
            </a:r>
            <a:r>
              <a:rPr lang="en-GB" b="1" dirty="0">
                <a:solidFill>
                  <a:srgbClr val="1B2F83"/>
                </a:solidFill>
              </a:rPr>
              <a:t> button is an important feature of the website and is present on every page of the site, either as a large red button or as a tab on the menu bar. </a:t>
            </a:r>
          </a:p>
          <a:p>
            <a:br>
              <a:rPr lang="en-GB" b="1" dirty="0">
                <a:solidFill>
                  <a:srgbClr val="1B2F83"/>
                </a:solidFill>
              </a:rPr>
            </a:br>
            <a:endParaRPr lang="en-GB" b="1" dirty="0">
              <a:solidFill>
                <a:srgbClr val="1B2F83"/>
              </a:solidFill>
            </a:endParaRPr>
          </a:p>
          <a:p>
            <a:r>
              <a:rPr lang="en-GB" b="1" dirty="0">
                <a:solidFill>
                  <a:srgbClr val="1B2F83"/>
                </a:solidFill>
              </a:rPr>
              <a:t>As WF-I-Can is </a:t>
            </a:r>
            <a:r>
              <a:rPr lang="en-GB" b="1" u="sng" dirty="0">
                <a:solidFill>
                  <a:srgbClr val="FF0000"/>
                </a:solidFill>
              </a:rPr>
              <a:t>NOT</a:t>
            </a:r>
            <a:r>
              <a:rPr lang="en-GB" b="1" dirty="0">
                <a:solidFill>
                  <a:srgbClr val="1B2F83"/>
                </a:solidFill>
              </a:rPr>
              <a:t> a crisis or counselling service, we made sure that information and links are easily accessible throughout the site.</a:t>
            </a:r>
            <a:br>
              <a:rPr lang="en-GB" b="1" dirty="0">
                <a:solidFill>
                  <a:srgbClr val="1B2F83"/>
                </a:solidFill>
              </a:rPr>
            </a:br>
            <a:br>
              <a:rPr lang="en-GB" b="1" dirty="0">
                <a:solidFill>
                  <a:srgbClr val="1B2F83"/>
                </a:solidFill>
              </a:rPr>
            </a:br>
            <a:br>
              <a:rPr lang="en-GB" b="1" dirty="0">
                <a:solidFill>
                  <a:srgbClr val="1B2F83"/>
                </a:solidFill>
              </a:rPr>
            </a:br>
            <a:r>
              <a:rPr lang="en-GB" b="1" dirty="0">
                <a:solidFill>
                  <a:srgbClr val="1B2F83"/>
                </a:solidFill>
              </a:rPr>
              <a:t>It was really important that the site was also full of relevant links to services that can help children and young people with further information on certain topics.</a:t>
            </a:r>
            <a:br>
              <a:rPr lang="en-GB" b="1" dirty="0">
                <a:solidFill>
                  <a:srgbClr val="1B2F83"/>
                </a:solidFill>
              </a:rPr>
            </a:br>
            <a:br>
              <a:rPr lang="en-GB" b="1" dirty="0">
                <a:solidFill>
                  <a:srgbClr val="1B2F83"/>
                </a:solidFill>
              </a:rPr>
            </a:br>
            <a:br>
              <a:rPr lang="en-GB" b="1" dirty="0">
                <a:solidFill>
                  <a:srgbClr val="1B2F83"/>
                </a:solidFill>
              </a:rPr>
            </a:br>
            <a:r>
              <a:rPr lang="en-GB" b="1" dirty="0">
                <a:solidFill>
                  <a:srgbClr val="1B2F83"/>
                </a:solidFill>
              </a:rPr>
              <a:t>Our Drop in and Chat service is available Monday- Friday 1-5pm and 7-9pm. You can have a chat about anything you feel like with one of our support workers. </a:t>
            </a:r>
            <a:br>
              <a:rPr lang="en-GB" b="1" dirty="0">
                <a:solidFill>
                  <a:srgbClr val="1B2F83"/>
                </a:solidFill>
              </a:rPr>
            </a:br>
            <a:br>
              <a:rPr lang="en-GB" b="1" dirty="0">
                <a:solidFill>
                  <a:srgbClr val="1B2F83"/>
                </a:solidFill>
              </a:rPr>
            </a:br>
            <a:br>
              <a:rPr lang="en-GB" b="1" dirty="0"/>
            </a:br>
            <a:endParaRPr lang="en-GB" b="1" dirty="0"/>
          </a:p>
        </p:txBody>
      </p:sp>
      <p:pic>
        <p:nvPicPr>
          <p:cNvPr id="9" name="Picture 8">
            <a:extLst>
              <a:ext uri="{FF2B5EF4-FFF2-40B4-BE49-F238E27FC236}">
                <a16:creationId xmlns:a16="http://schemas.microsoft.com/office/drawing/2014/main" id="{504AC3AD-8144-48A5-BE94-58464BF770C2}"/>
              </a:ext>
            </a:extLst>
          </p:cNvPr>
          <p:cNvPicPr>
            <a:picLocks noChangeAspect="1"/>
          </p:cNvPicPr>
          <p:nvPr/>
        </p:nvPicPr>
        <p:blipFill>
          <a:blip r:embed="rId4"/>
          <a:stretch>
            <a:fillRect/>
          </a:stretch>
        </p:blipFill>
        <p:spPr>
          <a:xfrm>
            <a:off x="8363772" y="766231"/>
            <a:ext cx="7735380" cy="7611537"/>
          </a:xfrm>
          <a:prstGeom prst="rect">
            <a:avLst/>
          </a:prstGeom>
        </p:spPr>
      </p:pic>
    </p:spTree>
    <p:extLst>
      <p:ext uri="{BB962C8B-B14F-4D97-AF65-F5344CB8AC3E}">
        <p14:creationId xmlns:p14="http://schemas.microsoft.com/office/powerpoint/2010/main" val="2869134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6157">
        <p15:prstTrans prst="pageCurlDouble"/>
      </p:transition>
    </mc:Choice>
    <mc:Fallback xmlns="">
      <p:transition spd="slow" advTm="46157">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E53D9CE-3FC4-4175-8B24-B790EA51606B}"/>
              </a:ext>
            </a:extLst>
          </p:cNvPr>
          <p:cNvPicPr>
            <a:picLocks noChangeAspect="1"/>
          </p:cNvPicPr>
          <p:nvPr/>
        </p:nvPicPr>
        <p:blipFill rotWithShape="1">
          <a:blip r:embed="rId3"/>
          <a:srcRect t="6646" b="2530"/>
          <a:stretch/>
        </p:blipFill>
        <p:spPr>
          <a:xfrm>
            <a:off x="1509388" y="697632"/>
            <a:ext cx="5312556" cy="8293968"/>
          </a:xfrm>
          <a:prstGeom prst="rect">
            <a:avLst/>
          </a:prstGeom>
        </p:spPr>
      </p:pic>
      <p:sp>
        <p:nvSpPr>
          <p:cNvPr id="16" name="Rectangle 15">
            <a:extLst>
              <a:ext uri="{FF2B5EF4-FFF2-40B4-BE49-F238E27FC236}">
                <a16:creationId xmlns:a16="http://schemas.microsoft.com/office/drawing/2014/main" id="{8B652304-4D99-483D-93A7-B49D3E5A556A}"/>
              </a:ext>
            </a:extLst>
          </p:cNvPr>
          <p:cNvSpPr/>
          <p:nvPr/>
        </p:nvSpPr>
        <p:spPr>
          <a:xfrm>
            <a:off x="53693" y="12032"/>
            <a:ext cx="2317756" cy="707886"/>
          </a:xfrm>
          <a:prstGeom prst="rect">
            <a:avLst/>
          </a:prstGeom>
        </p:spPr>
        <p:txBody>
          <a:bodyPr wrap="square">
            <a:spAutoFit/>
          </a:bodyPr>
          <a:lstStyle/>
          <a:p>
            <a:r>
              <a:rPr lang="en-GB" sz="4000" b="1" dirty="0">
                <a:solidFill>
                  <a:srgbClr val="FF0000"/>
                </a:solidFill>
                <a:latin typeface="Keisya" panose="02000500000000000000" pitchFamily="2" charset="0"/>
              </a:rPr>
              <a:t>Over 13</a:t>
            </a:r>
          </a:p>
        </p:txBody>
      </p:sp>
      <p:pic>
        <p:nvPicPr>
          <p:cNvPr id="17" name="Picture 16">
            <a:extLst>
              <a:ext uri="{FF2B5EF4-FFF2-40B4-BE49-F238E27FC236}">
                <a16:creationId xmlns:a16="http://schemas.microsoft.com/office/drawing/2014/main" id="{FEB53B84-8FFE-4530-A14F-0EA630C5A8C8}"/>
              </a:ext>
            </a:extLst>
          </p:cNvPr>
          <p:cNvPicPr>
            <a:picLocks noChangeAspect="1"/>
          </p:cNvPicPr>
          <p:nvPr/>
        </p:nvPicPr>
        <p:blipFill>
          <a:blip r:embed="rId4"/>
          <a:stretch>
            <a:fillRect/>
          </a:stretch>
        </p:blipFill>
        <p:spPr>
          <a:xfrm>
            <a:off x="8224278" y="45242"/>
            <a:ext cx="5707938" cy="7303168"/>
          </a:xfrm>
          <a:prstGeom prst="rect">
            <a:avLst/>
          </a:prstGeom>
        </p:spPr>
      </p:pic>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a:extLst>
              <a:ext uri="{FF2B5EF4-FFF2-40B4-BE49-F238E27FC236}">
                <a16:creationId xmlns:a16="http://schemas.microsoft.com/office/drawing/2014/main" id="{9C9110C4-F2E1-4865-8506-7FF02F8FB8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63748" y="2182738"/>
            <a:ext cx="2273745" cy="227374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38777E5D-C44F-4E5A-ACF6-02180C12AB1D}"/>
              </a:ext>
            </a:extLst>
          </p:cNvPr>
          <p:cNvPicPr>
            <a:picLocks noChangeAspect="1"/>
          </p:cNvPicPr>
          <p:nvPr/>
        </p:nvPicPr>
        <p:blipFill>
          <a:blip r:embed="rId6"/>
          <a:stretch>
            <a:fillRect/>
          </a:stretch>
        </p:blipFill>
        <p:spPr>
          <a:xfrm>
            <a:off x="13656117" y="4834261"/>
            <a:ext cx="2381376" cy="1181529"/>
          </a:xfrm>
          <a:prstGeom prst="rect">
            <a:avLst/>
          </a:prstGeom>
        </p:spPr>
      </p:pic>
      <p:sp>
        <p:nvSpPr>
          <p:cNvPr id="20" name="Rectangle 19">
            <a:extLst>
              <a:ext uri="{FF2B5EF4-FFF2-40B4-BE49-F238E27FC236}">
                <a16:creationId xmlns:a16="http://schemas.microsoft.com/office/drawing/2014/main" id="{431C0201-4942-4F95-B157-899132680580}"/>
              </a:ext>
            </a:extLst>
          </p:cNvPr>
          <p:cNvSpPr/>
          <p:nvPr/>
        </p:nvSpPr>
        <p:spPr>
          <a:xfrm>
            <a:off x="13668507" y="102946"/>
            <a:ext cx="2632695" cy="1323439"/>
          </a:xfrm>
          <a:prstGeom prst="rect">
            <a:avLst/>
          </a:prstGeom>
        </p:spPr>
        <p:txBody>
          <a:bodyPr wrap="square">
            <a:spAutoFit/>
          </a:bodyPr>
          <a:lstStyle/>
          <a:p>
            <a:r>
              <a:rPr lang="en-GB" sz="4000" b="1" dirty="0">
                <a:solidFill>
                  <a:srgbClr val="F8C63F"/>
                </a:solidFill>
                <a:latin typeface="Keisya" panose="02000500000000000000" pitchFamily="2" charset="0"/>
              </a:rPr>
              <a:t>Examples of some content </a:t>
            </a:r>
          </a:p>
        </p:txBody>
      </p:sp>
      <p:pic>
        <p:nvPicPr>
          <p:cNvPr id="2052" name="Picture 4">
            <a:extLst>
              <a:ext uri="{FF2B5EF4-FFF2-40B4-BE49-F238E27FC236}">
                <a16:creationId xmlns:a16="http://schemas.microsoft.com/office/drawing/2014/main" id="{6EC3823D-618A-4545-A370-348274B9FC9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872058" y="6205058"/>
            <a:ext cx="1949494" cy="275763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BA3F0A97-B7EB-4958-BAF3-A7C6A664E701}"/>
              </a:ext>
            </a:extLst>
          </p:cNvPr>
          <p:cNvPicPr>
            <a:picLocks noChangeAspect="1"/>
          </p:cNvPicPr>
          <p:nvPr/>
        </p:nvPicPr>
        <p:blipFill>
          <a:blip r:embed="rId8"/>
          <a:stretch>
            <a:fillRect/>
          </a:stretch>
        </p:blipFill>
        <p:spPr>
          <a:xfrm>
            <a:off x="8257137" y="7303520"/>
            <a:ext cx="5485784" cy="1323439"/>
          </a:xfrm>
          <a:prstGeom prst="rect">
            <a:avLst/>
          </a:prstGeom>
        </p:spPr>
      </p:pic>
    </p:spTree>
    <p:extLst>
      <p:ext uri="{BB962C8B-B14F-4D97-AF65-F5344CB8AC3E}">
        <p14:creationId xmlns:p14="http://schemas.microsoft.com/office/powerpoint/2010/main" val="707499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8415">
        <p15:prstTrans prst="pageCurlDouble"/>
      </p:transition>
    </mc:Choice>
    <mc:Fallback xmlns="">
      <p:transition spd="slow" advTm="18415">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CB764961-495F-492A-986C-758123E61E92}"/>
              </a:ext>
            </a:extLst>
          </p:cNvPr>
          <p:cNvPicPr>
            <a:picLocks noChangeAspect="1"/>
          </p:cNvPicPr>
          <p:nvPr/>
        </p:nvPicPr>
        <p:blipFill rotWithShape="1">
          <a:blip r:embed="rId3"/>
          <a:srcRect r="12869"/>
          <a:stretch/>
        </p:blipFill>
        <p:spPr>
          <a:xfrm>
            <a:off x="75155" y="719918"/>
            <a:ext cx="7567863" cy="6859977"/>
          </a:xfrm>
          <a:prstGeom prst="rect">
            <a:avLst/>
          </a:prstGeom>
        </p:spPr>
      </p:pic>
      <p:sp>
        <p:nvSpPr>
          <p:cNvPr id="15" name="Rectangle 14">
            <a:extLst>
              <a:ext uri="{FF2B5EF4-FFF2-40B4-BE49-F238E27FC236}">
                <a16:creationId xmlns:a16="http://schemas.microsoft.com/office/drawing/2014/main" id="{59826303-6239-4FA1-938D-5D419C659DDB}"/>
              </a:ext>
            </a:extLst>
          </p:cNvPr>
          <p:cNvSpPr/>
          <p:nvPr/>
        </p:nvSpPr>
        <p:spPr>
          <a:xfrm>
            <a:off x="75155" y="12032"/>
            <a:ext cx="2635658" cy="707886"/>
          </a:xfrm>
          <a:prstGeom prst="rect">
            <a:avLst/>
          </a:prstGeom>
        </p:spPr>
        <p:txBody>
          <a:bodyPr wrap="none">
            <a:spAutoFit/>
          </a:bodyPr>
          <a:lstStyle/>
          <a:p>
            <a:r>
              <a:rPr lang="en-GB" sz="4000" b="1" dirty="0">
                <a:solidFill>
                  <a:srgbClr val="F8C63F"/>
                </a:solidFill>
                <a:latin typeface="Keisya" panose="02000500000000000000" pitchFamily="2" charset="0"/>
              </a:rPr>
              <a:t>For example…</a:t>
            </a:r>
          </a:p>
        </p:txBody>
      </p:sp>
      <p:pic>
        <p:nvPicPr>
          <p:cNvPr id="2" name="Picture 1">
            <a:extLst>
              <a:ext uri="{FF2B5EF4-FFF2-40B4-BE49-F238E27FC236}">
                <a16:creationId xmlns:a16="http://schemas.microsoft.com/office/drawing/2014/main" id="{A7C147E4-6758-4BFC-B783-1ACF30E3E5BB}"/>
              </a:ext>
            </a:extLst>
          </p:cNvPr>
          <p:cNvPicPr>
            <a:picLocks noChangeAspect="1"/>
          </p:cNvPicPr>
          <p:nvPr/>
        </p:nvPicPr>
        <p:blipFill>
          <a:blip r:embed="rId4"/>
          <a:stretch>
            <a:fillRect/>
          </a:stretch>
        </p:blipFill>
        <p:spPr>
          <a:xfrm>
            <a:off x="9363793" y="2230408"/>
            <a:ext cx="2972215" cy="4210638"/>
          </a:xfrm>
          <a:prstGeom prst="rect">
            <a:avLst/>
          </a:prstGeom>
        </p:spPr>
      </p:pic>
      <p:pic>
        <p:nvPicPr>
          <p:cNvPr id="4" name="Picture 3">
            <a:extLst>
              <a:ext uri="{FF2B5EF4-FFF2-40B4-BE49-F238E27FC236}">
                <a16:creationId xmlns:a16="http://schemas.microsoft.com/office/drawing/2014/main" id="{B6DFAA21-C591-43E1-AC3D-130C2D94AA61}"/>
              </a:ext>
            </a:extLst>
          </p:cNvPr>
          <p:cNvPicPr>
            <a:picLocks noChangeAspect="1"/>
          </p:cNvPicPr>
          <p:nvPr/>
        </p:nvPicPr>
        <p:blipFill>
          <a:blip r:embed="rId5"/>
          <a:stretch>
            <a:fillRect/>
          </a:stretch>
        </p:blipFill>
        <p:spPr>
          <a:xfrm>
            <a:off x="12900154" y="144210"/>
            <a:ext cx="2972215" cy="4172397"/>
          </a:xfrm>
          <a:prstGeom prst="rect">
            <a:avLst/>
          </a:prstGeom>
        </p:spPr>
      </p:pic>
      <p:pic>
        <p:nvPicPr>
          <p:cNvPr id="5" name="Picture 4">
            <a:extLst>
              <a:ext uri="{FF2B5EF4-FFF2-40B4-BE49-F238E27FC236}">
                <a16:creationId xmlns:a16="http://schemas.microsoft.com/office/drawing/2014/main" id="{E0574182-9C0C-4014-BB76-B4FD36DB1B54}"/>
              </a:ext>
            </a:extLst>
          </p:cNvPr>
          <p:cNvPicPr>
            <a:picLocks noChangeAspect="1"/>
          </p:cNvPicPr>
          <p:nvPr/>
        </p:nvPicPr>
        <p:blipFill>
          <a:blip r:embed="rId6"/>
          <a:stretch>
            <a:fillRect/>
          </a:stretch>
        </p:blipFill>
        <p:spPr>
          <a:xfrm>
            <a:off x="8349910" y="6240688"/>
            <a:ext cx="4692990" cy="2607797"/>
          </a:xfrm>
          <a:prstGeom prst="rect">
            <a:avLst/>
          </a:prstGeom>
        </p:spPr>
      </p:pic>
      <p:pic>
        <p:nvPicPr>
          <p:cNvPr id="6" name="Picture 5">
            <a:extLst>
              <a:ext uri="{FF2B5EF4-FFF2-40B4-BE49-F238E27FC236}">
                <a16:creationId xmlns:a16="http://schemas.microsoft.com/office/drawing/2014/main" id="{CF0E5C20-3686-4AAA-90E6-CDEF88D758F6}"/>
              </a:ext>
            </a:extLst>
          </p:cNvPr>
          <p:cNvPicPr>
            <a:picLocks noChangeAspect="1"/>
          </p:cNvPicPr>
          <p:nvPr/>
        </p:nvPicPr>
        <p:blipFill>
          <a:blip r:embed="rId7"/>
          <a:stretch>
            <a:fillRect/>
          </a:stretch>
        </p:blipFill>
        <p:spPr>
          <a:xfrm>
            <a:off x="13233400" y="4827144"/>
            <a:ext cx="2638969" cy="3733860"/>
          </a:xfrm>
          <a:prstGeom prst="rect">
            <a:avLst/>
          </a:prstGeom>
        </p:spPr>
      </p:pic>
      <p:sp>
        <p:nvSpPr>
          <p:cNvPr id="9" name="Rectangle 8">
            <a:extLst>
              <a:ext uri="{FF2B5EF4-FFF2-40B4-BE49-F238E27FC236}">
                <a16:creationId xmlns:a16="http://schemas.microsoft.com/office/drawing/2014/main" id="{066B542C-EDF3-4C30-8F90-BAA8C5E9E344}"/>
              </a:ext>
            </a:extLst>
          </p:cNvPr>
          <p:cNvSpPr/>
          <p:nvPr/>
        </p:nvSpPr>
        <p:spPr>
          <a:xfrm>
            <a:off x="8128000" y="35912"/>
            <a:ext cx="2430474" cy="1323439"/>
          </a:xfrm>
          <a:prstGeom prst="rect">
            <a:avLst/>
          </a:prstGeom>
        </p:spPr>
        <p:txBody>
          <a:bodyPr wrap="none">
            <a:spAutoFit/>
          </a:bodyPr>
          <a:lstStyle/>
          <a:p>
            <a:r>
              <a:rPr lang="en-GB" sz="4000" b="1" dirty="0">
                <a:solidFill>
                  <a:srgbClr val="FF0000"/>
                </a:solidFill>
                <a:latin typeface="Keisya" panose="02000500000000000000" pitchFamily="2" charset="0"/>
              </a:rPr>
              <a:t>Downloadable</a:t>
            </a:r>
            <a:br>
              <a:rPr lang="en-GB" sz="4000" b="1" dirty="0">
                <a:solidFill>
                  <a:srgbClr val="FF0000"/>
                </a:solidFill>
                <a:latin typeface="Keisya" panose="02000500000000000000" pitchFamily="2" charset="0"/>
              </a:rPr>
            </a:br>
            <a:r>
              <a:rPr lang="en-GB" sz="4000" b="1" dirty="0">
                <a:solidFill>
                  <a:srgbClr val="FF0000"/>
                </a:solidFill>
                <a:latin typeface="Keisya" panose="02000500000000000000" pitchFamily="2" charset="0"/>
              </a:rPr>
              <a:t>resources…</a:t>
            </a:r>
          </a:p>
        </p:txBody>
      </p:sp>
      <p:sp>
        <p:nvSpPr>
          <p:cNvPr id="11" name="TextBox 10">
            <a:extLst>
              <a:ext uri="{FF2B5EF4-FFF2-40B4-BE49-F238E27FC236}">
                <a16:creationId xmlns:a16="http://schemas.microsoft.com/office/drawing/2014/main" id="{FCCC4C01-25C8-4033-8C67-08E712ACD090}"/>
              </a:ext>
            </a:extLst>
          </p:cNvPr>
          <p:cNvSpPr txBox="1"/>
          <p:nvPr/>
        </p:nvSpPr>
        <p:spPr>
          <a:xfrm>
            <a:off x="1505801" y="7605231"/>
            <a:ext cx="7262018" cy="1384995"/>
          </a:xfrm>
          <a:prstGeom prst="rect">
            <a:avLst/>
          </a:prstGeom>
          <a:noFill/>
        </p:spPr>
        <p:txBody>
          <a:bodyPr wrap="square" rtlCol="0">
            <a:spAutoFit/>
          </a:bodyPr>
          <a:lstStyle/>
          <a:p>
            <a:r>
              <a:rPr lang="en-GB" sz="1400" b="1" dirty="0">
                <a:solidFill>
                  <a:srgbClr val="1B2F83"/>
                </a:solidFill>
              </a:rPr>
              <a:t>“It was really easy getting around the site, and I like that they have separate</a:t>
            </a:r>
          </a:p>
          <a:p>
            <a:r>
              <a:rPr lang="en-GB" sz="1400" b="1" dirty="0">
                <a:solidFill>
                  <a:srgbClr val="1B2F83"/>
                </a:solidFill>
              </a:rPr>
              <a:t> pages for younger kids and teenagers. They've got an extensive list of </a:t>
            </a:r>
          </a:p>
          <a:p>
            <a:r>
              <a:rPr lang="en-GB" sz="1400" b="1" dirty="0">
                <a:solidFill>
                  <a:srgbClr val="1B2F83"/>
                </a:solidFill>
              </a:rPr>
              <a:t>articles for self help which is great, because it means that teenagers can </a:t>
            </a:r>
          </a:p>
          <a:p>
            <a:r>
              <a:rPr lang="en-GB" sz="1400" b="1" dirty="0">
                <a:solidFill>
                  <a:srgbClr val="1B2F83"/>
                </a:solidFill>
              </a:rPr>
              <a:t>be independent, which I think is personally a confidence booster. It </a:t>
            </a:r>
          </a:p>
          <a:p>
            <a:r>
              <a:rPr lang="en-GB" sz="1400" b="1" dirty="0">
                <a:solidFill>
                  <a:srgbClr val="1B2F83"/>
                </a:solidFill>
              </a:rPr>
              <a:t>promotes good habits, and shows little things can have a huge impact on</a:t>
            </a:r>
          </a:p>
          <a:p>
            <a:r>
              <a:rPr lang="en-GB" sz="1400" b="1" dirty="0">
                <a:solidFill>
                  <a:srgbClr val="1B2F83"/>
                </a:solidFill>
              </a:rPr>
              <a:t> our mood.”</a:t>
            </a:r>
          </a:p>
        </p:txBody>
      </p:sp>
    </p:spTree>
    <p:extLst>
      <p:ext uri="{BB962C8B-B14F-4D97-AF65-F5344CB8AC3E}">
        <p14:creationId xmlns:p14="http://schemas.microsoft.com/office/powerpoint/2010/main" val="1032051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3494">
        <p15:prstTrans prst="pageCurlDouble"/>
      </p:transition>
    </mc:Choice>
    <mc:Fallback xmlns="">
      <p:transition spd="slow" advTm="43494">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59826303-6239-4FA1-938D-5D419C659DDB}"/>
              </a:ext>
            </a:extLst>
          </p:cNvPr>
          <p:cNvSpPr/>
          <p:nvPr/>
        </p:nvSpPr>
        <p:spPr>
          <a:xfrm>
            <a:off x="202160" y="12032"/>
            <a:ext cx="2111475" cy="1323439"/>
          </a:xfrm>
          <a:prstGeom prst="rect">
            <a:avLst/>
          </a:prstGeom>
        </p:spPr>
        <p:txBody>
          <a:bodyPr wrap="none">
            <a:spAutoFit/>
          </a:bodyPr>
          <a:lstStyle/>
          <a:p>
            <a:r>
              <a:rPr lang="en-GB" sz="4000" b="1" dirty="0">
                <a:solidFill>
                  <a:srgbClr val="F8C63F"/>
                </a:solidFill>
                <a:latin typeface="Keisya" panose="02000500000000000000" pitchFamily="2" charset="0"/>
              </a:rPr>
              <a:t>Interactive</a:t>
            </a:r>
            <a:br>
              <a:rPr lang="en-GB" sz="4000" b="1" dirty="0">
                <a:solidFill>
                  <a:srgbClr val="F8C63F"/>
                </a:solidFill>
                <a:latin typeface="Keisya" panose="02000500000000000000" pitchFamily="2" charset="0"/>
              </a:rPr>
            </a:br>
            <a:r>
              <a:rPr lang="en-GB" sz="4000" b="1" dirty="0">
                <a:solidFill>
                  <a:srgbClr val="F8C63F"/>
                </a:solidFill>
                <a:latin typeface="Keisya" panose="02000500000000000000" pitchFamily="2" charset="0"/>
              </a:rPr>
              <a:t>elements…</a:t>
            </a:r>
          </a:p>
        </p:txBody>
      </p:sp>
      <p:pic>
        <p:nvPicPr>
          <p:cNvPr id="12" name="Picture 11" descr="A close up of a logo&#10;&#10;Description automatically generated">
            <a:extLst>
              <a:ext uri="{FF2B5EF4-FFF2-40B4-BE49-F238E27FC236}">
                <a16:creationId xmlns:a16="http://schemas.microsoft.com/office/drawing/2014/main" id="{7ABCD4C3-6E02-4521-A036-8E1934651D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794" y="1335471"/>
            <a:ext cx="5338697" cy="7607643"/>
          </a:xfrm>
          <a:prstGeom prst="rect">
            <a:avLst/>
          </a:prstGeom>
        </p:spPr>
      </p:pic>
      <p:sp>
        <p:nvSpPr>
          <p:cNvPr id="16" name="TextBox 15">
            <a:extLst>
              <a:ext uri="{FF2B5EF4-FFF2-40B4-BE49-F238E27FC236}">
                <a16:creationId xmlns:a16="http://schemas.microsoft.com/office/drawing/2014/main" id="{0A43AA72-D190-4054-B0D5-B853A6B38235}"/>
              </a:ext>
            </a:extLst>
          </p:cNvPr>
          <p:cNvSpPr txBox="1"/>
          <p:nvPr/>
        </p:nvSpPr>
        <p:spPr>
          <a:xfrm>
            <a:off x="202160" y="1488374"/>
            <a:ext cx="2343933" cy="6924973"/>
          </a:xfrm>
          <a:prstGeom prst="rect">
            <a:avLst/>
          </a:prstGeom>
          <a:noFill/>
        </p:spPr>
        <p:txBody>
          <a:bodyPr wrap="square" rtlCol="0">
            <a:spAutoFit/>
          </a:bodyPr>
          <a:lstStyle/>
          <a:p>
            <a:r>
              <a:rPr lang="en-GB" sz="1600" b="1" dirty="0">
                <a:solidFill>
                  <a:srgbClr val="1B2F83"/>
                </a:solidFill>
              </a:rPr>
              <a:t>Every week the website is updated with a weekly  challenge. </a:t>
            </a:r>
            <a:br>
              <a:rPr lang="en-GB" sz="1600" b="1" dirty="0">
                <a:solidFill>
                  <a:srgbClr val="1B2F83"/>
                </a:solidFill>
              </a:rPr>
            </a:br>
            <a:r>
              <a:rPr lang="en-GB" sz="1600" b="1" dirty="0">
                <a:solidFill>
                  <a:srgbClr val="1B2F83"/>
                </a:solidFill>
              </a:rPr>
              <a:t>These are sometimes different for the under and over 13’s sections. </a:t>
            </a:r>
            <a:br>
              <a:rPr lang="en-GB" sz="1600" b="1" dirty="0">
                <a:solidFill>
                  <a:srgbClr val="1B2F83"/>
                </a:solidFill>
              </a:rPr>
            </a:br>
            <a:br>
              <a:rPr lang="en-GB" sz="1600" b="1" dirty="0">
                <a:solidFill>
                  <a:srgbClr val="1B2F83"/>
                </a:solidFill>
              </a:rPr>
            </a:br>
            <a:r>
              <a:rPr lang="en-GB" sz="1600" b="1" dirty="0">
                <a:solidFill>
                  <a:srgbClr val="1B2F83"/>
                </a:solidFill>
              </a:rPr>
              <a:t>Children and Young people are encouraged to join in and share their weekly challenge creations. </a:t>
            </a:r>
            <a:br>
              <a:rPr lang="en-GB" sz="1600" b="1" dirty="0">
                <a:solidFill>
                  <a:srgbClr val="1B2F83"/>
                </a:solidFill>
              </a:rPr>
            </a:br>
            <a:br>
              <a:rPr lang="en-GB" sz="1600" b="1" dirty="0">
                <a:solidFill>
                  <a:srgbClr val="1B2F83"/>
                </a:solidFill>
              </a:rPr>
            </a:br>
            <a:r>
              <a:rPr lang="en-GB" sz="1600" b="1" dirty="0">
                <a:solidFill>
                  <a:srgbClr val="1B2F83"/>
                </a:solidFill>
              </a:rPr>
              <a:t>Weekly challenges are created by Community Navigators and local organisations.</a:t>
            </a:r>
            <a:br>
              <a:rPr lang="en-GB" sz="1600" b="1" dirty="0">
                <a:solidFill>
                  <a:srgbClr val="1B2F83"/>
                </a:solidFill>
              </a:rPr>
            </a:br>
            <a:br>
              <a:rPr lang="en-GB" sz="1600" b="1" dirty="0">
                <a:solidFill>
                  <a:srgbClr val="1B2F83"/>
                </a:solidFill>
              </a:rPr>
            </a:br>
            <a:r>
              <a:rPr lang="en-GB" sz="1600" b="1" dirty="0">
                <a:solidFill>
                  <a:srgbClr val="1B2F83"/>
                </a:solidFill>
              </a:rPr>
              <a:t>There are a range of different themes and activities, to encourage children and young people to be creative, involved and engaged in activities they may not  normally do. </a:t>
            </a:r>
            <a:br>
              <a:rPr lang="en-GB" sz="1400" b="1" dirty="0">
                <a:solidFill>
                  <a:srgbClr val="1B2F83"/>
                </a:solidFill>
              </a:rPr>
            </a:br>
            <a:br>
              <a:rPr lang="en-GB" sz="1400" b="1" dirty="0">
                <a:solidFill>
                  <a:srgbClr val="1B2F83"/>
                </a:solidFill>
              </a:rPr>
            </a:br>
            <a:endParaRPr lang="en-GB" sz="1400" b="1" dirty="0">
              <a:solidFill>
                <a:srgbClr val="1B2F83"/>
              </a:solidFill>
            </a:endParaRPr>
          </a:p>
        </p:txBody>
      </p:sp>
      <p:pic>
        <p:nvPicPr>
          <p:cNvPr id="1026" name="Picture 2" descr="Image">
            <a:extLst>
              <a:ext uri="{FF2B5EF4-FFF2-40B4-BE49-F238E27FC236}">
                <a16:creationId xmlns:a16="http://schemas.microsoft.com/office/drawing/2014/main" id="{2377941E-F543-447F-ADCE-44F77A3E94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3747" y="12032"/>
            <a:ext cx="1406358" cy="6856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EDC6F7B-ABBF-42BC-8810-D32AA5ED816A}"/>
              </a:ext>
            </a:extLst>
          </p:cNvPr>
          <p:cNvPicPr>
            <a:picLocks noChangeAspect="1"/>
          </p:cNvPicPr>
          <p:nvPr/>
        </p:nvPicPr>
        <p:blipFill>
          <a:blip r:embed="rId4"/>
          <a:stretch>
            <a:fillRect/>
          </a:stretch>
        </p:blipFill>
        <p:spPr>
          <a:xfrm>
            <a:off x="8510451" y="721023"/>
            <a:ext cx="6665323" cy="3768252"/>
          </a:xfrm>
          <a:prstGeom prst="rect">
            <a:avLst/>
          </a:prstGeom>
        </p:spPr>
      </p:pic>
      <p:sp>
        <p:nvSpPr>
          <p:cNvPr id="4" name="TextBox 3">
            <a:extLst>
              <a:ext uri="{FF2B5EF4-FFF2-40B4-BE49-F238E27FC236}">
                <a16:creationId xmlns:a16="http://schemas.microsoft.com/office/drawing/2014/main" id="{24436BAF-A0E8-4DD2-A272-6EE10A445FF6}"/>
              </a:ext>
            </a:extLst>
          </p:cNvPr>
          <p:cNvSpPr txBox="1"/>
          <p:nvPr/>
        </p:nvSpPr>
        <p:spPr>
          <a:xfrm>
            <a:off x="8510451" y="4411584"/>
            <a:ext cx="7659140" cy="523220"/>
          </a:xfrm>
          <a:prstGeom prst="rect">
            <a:avLst/>
          </a:prstGeom>
          <a:noFill/>
        </p:spPr>
        <p:txBody>
          <a:bodyPr wrap="square" rtlCol="0">
            <a:spAutoFit/>
          </a:bodyPr>
          <a:lstStyle/>
          <a:p>
            <a:r>
              <a:rPr lang="en-GB" sz="1400" b="1" dirty="0">
                <a:solidFill>
                  <a:srgbClr val="1B2F83"/>
                </a:solidFill>
              </a:rPr>
              <a:t>The site has many other interactive elements such as a Podcast section. Children and Young people can upload Podcasts or </a:t>
            </a:r>
            <a:r>
              <a:rPr lang="en-GB" sz="1400" b="1" dirty="0" err="1">
                <a:solidFill>
                  <a:srgbClr val="1B2F83"/>
                </a:solidFill>
              </a:rPr>
              <a:t>TikToks</a:t>
            </a:r>
            <a:r>
              <a:rPr lang="en-GB" sz="1400" b="1" dirty="0">
                <a:solidFill>
                  <a:srgbClr val="1B2F83"/>
                </a:solidFill>
              </a:rPr>
              <a:t> via this submission form, which will be featured in a gallery page. </a:t>
            </a:r>
          </a:p>
        </p:txBody>
      </p:sp>
      <p:pic>
        <p:nvPicPr>
          <p:cNvPr id="5" name="Picture 4">
            <a:extLst>
              <a:ext uri="{FF2B5EF4-FFF2-40B4-BE49-F238E27FC236}">
                <a16:creationId xmlns:a16="http://schemas.microsoft.com/office/drawing/2014/main" id="{5C6A14E7-C149-43B6-BDDD-58235392E1CB}"/>
              </a:ext>
            </a:extLst>
          </p:cNvPr>
          <p:cNvPicPr>
            <a:picLocks noChangeAspect="1"/>
          </p:cNvPicPr>
          <p:nvPr/>
        </p:nvPicPr>
        <p:blipFill>
          <a:blip r:embed="rId5"/>
          <a:stretch>
            <a:fillRect/>
          </a:stretch>
        </p:blipFill>
        <p:spPr>
          <a:xfrm>
            <a:off x="8360458" y="4950860"/>
            <a:ext cx="7563678" cy="3352149"/>
          </a:xfrm>
          <a:prstGeom prst="rect">
            <a:avLst/>
          </a:prstGeom>
        </p:spPr>
      </p:pic>
      <p:sp>
        <p:nvSpPr>
          <p:cNvPr id="6" name="TextBox 5">
            <a:extLst>
              <a:ext uri="{FF2B5EF4-FFF2-40B4-BE49-F238E27FC236}">
                <a16:creationId xmlns:a16="http://schemas.microsoft.com/office/drawing/2014/main" id="{6C7B7C1A-7E61-45E2-9D44-26A96E110612}"/>
              </a:ext>
            </a:extLst>
          </p:cNvPr>
          <p:cNvSpPr txBox="1"/>
          <p:nvPr/>
        </p:nvSpPr>
        <p:spPr>
          <a:xfrm>
            <a:off x="8605347" y="8266560"/>
            <a:ext cx="7073900" cy="1169551"/>
          </a:xfrm>
          <a:prstGeom prst="rect">
            <a:avLst/>
          </a:prstGeom>
          <a:noFill/>
        </p:spPr>
        <p:txBody>
          <a:bodyPr wrap="square" rtlCol="0">
            <a:spAutoFit/>
          </a:bodyPr>
          <a:lstStyle/>
          <a:p>
            <a:r>
              <a:rPr lang="en-GB" sz="1400" b="1" dirty="0">
                <a:solidFill>
                  <a:srgbClr val="1B2F83"/>
                </a:solidFill>
              </a:rPr>
              <a:t>Dance tutorials are uploaded on the Videos and podcasts page from a local dance teacher called  Claire. </a:t>
            </a:r>
            <a:br>
              <a:rPr lang="en-GB" sz="1400" b="1" dirty="0">
                <a:solidFill>
                  <a:srgbClr val="1B2F83"/>
                </a:solidFill>
              </a:rPr>
            </a:br>
            <a:br>
              <a:rPr lang="en-GB" sz="1400" b="1" dirty="0">
                <a:solidFill>
                  <a:srgbClr val="1B2F83"/>
                </a:solidFill>
              </a:rPr>
            </a:br>
            <a:br>
              <a:rPr lang="en-GB" sz="1400" b="1" dirty="0">
                <a:solidFill>
                  <a:srgbClr val="1B2F83"/>
                </a:solidFill>
              </a:rPr>
            </a:br>
            <a:endParaRPr lang="en-GB" sz="1400" b="1" dirty="0">
              <a:solidFill>
                <a:srgbClr val="1B2F83"/>
              </a:solidFill>
            </a:endParaRPr>
          </a:p>
        </p:txBody>
      </p:sp>
    </p:spTree>
    <p:extLst>
      <p:ext uri="{BB962C8B-B14F-4D97-AF65-F5344CB8AC3E}">
        <p14:creationId xmlns:p14="http://schemas.microsoft.com/office/powerpoint/2010/main" val="3452428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8289">
        <p15:prstTrans prst="pageCurlDouble"/>
      </p:transition>
    </mc:Choice>
    <mc:Fallback xmlns="">
      <p:transition spd="slow" advTm="38289">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0"/>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6331571F-A497-45D5-920F-0CFE14755A4D}"/>
              </a:ext>
            </a:extLst>
          </p:cNvPr>
          <p:cNvPicPr>
            <a:picLocks noChangeAspect="1"/>
          </p:cNvPicPr>
          <p:nvPr/>
        </p:nvPicPr>
        <p:blipFill>
          <a:blip r:embed="rId2"/>
          <a:stretch>
            <a:fillRect/>
          </a:stretch>
        </p:blipFill>
        <p:spPr>
          <a:xfrm>
            <a:off x="1564637" y="229982"/>
            <a:ext cx="5154964" cy="2932317"/>
          </a:xfrm>
          <a:prstGeom prst="rect">
            <a:avLst/>
          </a:prstGeom>
          <a:ln w="28575">
            <a:solidFill>
              <a:srgbClr val="1B2F83"/>
            </a:solidFill>
          </a:ln>
        </p:spPr>
      </p:pic>
      <p:sp>
        <p:nvSpPr>
          <p:cNvPr id="17" name="TextBox 16">
            <a:extLst>
              <a:ext uri="{FF2B5EF4-FFF2-40B4-BE49-F238E27FC236}">
                <a16:creationId xmlns:a16="http://schemas.microsoft.com/office/drawing/2014/main" id="{87799398-64C7-4F57-9A03-F5594E21F3DF}"/>
              </a:ext>
            </a:extLst>
          </p:cNvPr>
          <p:cNvSpPr txBox="1"/>
          <p:nvPr/>
        </p:nvSpPr>
        <p:spPr>
          <a:xfrm>
            <a:off x="427923" y="3999632"/>
            <a:ext cx="7246754" cy="6678751"/>
          </a:xfrm>
          <a:prstGeom prst="rect">
            <a:avLst/>
          </a:prstGeom>
          <a:noFill/>
        </p:spPr>
        <p:txBody>
          <a:bodyPr wrap="square" rtlCol="0">
            <a:spAutoFit/>
          </a:bodyPr>
          <a:lstStyle/>
          <a:p>
            <a:r>
              <a:rPr lang="en-GB" b="1" dirty="0">
                <a:solidFill>
                  <a:srgbClr val="1B2F83"/>
                </a:solidFill>
              </a:rPr>
              <a:t>“WF-I-CAN offers a virtual drop-in to anyone between the ages of 8 and 19 years old, a safe place where you can chat to one of our youth workers. So, if something is worrying you or you want to share some good news, then message us. WF-I-CAN is not a counselling service but we are here to listen and signpost you to support if needed, as well as tell you about activities to try at home to help you cope with the current lockdown.”</a:t>
            </a:r>
            <a:br>
              <a:rPr lang="en-GB" sz="1400" b="1" dirty="0">
                <a:solidFill>
                  <a:srgbClr val="1B2F83"/>
                </a:solidFill>
              </a:rPr>
            </a:br>
            <a:br>
              <a:rPr lang="en-GB" dirty="0"/>
            </a:br>
            <a:r>
              <a:rPr lang="en-GB" sz="1400" b="1" dirty="0">
                <a:solidFill>
                  <a:srgbClr val="FF0000"/>
                </a:solidFill>
              </a:rPr>
              <a:t>Will you tell anyone I’ve messaged?</a:t>
            </a:r>
            <a:br>
              <a:rPr lang="en-GB" dirty="0"/>
            </a:br>
            <a:r>
              <a:rPr lang="en-GB" sz="1400" b="1" dirty="0">
                <a:solidFill>
                  <a:srgbClr val="1B2F83"/>
                </a:solidFill>
              </a:rPr>
              <a:t>We do not contact parents or anyone else if you message us unless we are worried about your safety or someone else’s, and we would usually speak with you first. </a:t>
            </a:r>
            <a:br>
              <a:rPr lang="en-GB" sz="1400" b="1" dirty="0">
                <a:solidFill>
                  <a:srgbClr val="1B2F83"/>
                </a:solidFill>
              </a:rPr>
            </a:br>
            <a:br>
              <a:rPr lang="en-GB" sz="1400" b="1" dirty="0">
                <a:solidFill>
                  <a:srgbClr val="1B2F83"/>
                </a:solidFill>
              </a:rPr>
            </a:br>
            <a:r>
              <a:rPr lang="en-GB" sz="1400" b="1" dirty="0">
                <a:solidFill>
                  <a:srgbClr val="FF0000"/>
                </a:solidFill>
              </a:rPr>
              <a:t>How long will each chat last?</a:t>
            </a:r>
            <a:br>
              <a:rPr lang="en-GB" sz="1400" b="1" dirty="0">
                <a:solidFill>
                  <a:srgbClr val="1B2F83"/>
                </a:solidFill>
              </a:rPr>
            </a:br>
            <a:r>
              <a:rPr lang="en-GB" sz="1400" b="1" dirty="0">
                <a:solidFill>
                  <a:srgbClr val="1B2F83"/>
                </a:solidFill>
              </a:rPr>
              <a:t>Each chat will usually last up to 30 minutes as there may be other young people waiting. But you are welcome to message back another day as we’d love to hear how you are doing.</a:t>
            </a:r>
            <a:br>
              <a:rPr lang="en-GB" sz="1400" b="1" dirty="0">
                <a:solidFill>
                  <a:srgbClr val="1B2F83"/>
                </a:solidFill>
              </a:rPr>
            </a:br>
            <a:br>
              <a:rPr lang="en-GB" sz="1400" b="1" dirty="0">
                <a:solidFill>
                  <a:srgbClr val="1B2F83"/>
                </a:solidFill>
              </a:rPr>
            </a:br>
            <a:r>
              <a:rPr lang="en-GB" sz="1400" b="1" dirty="0">
                <a:solidFill>
                  <a:srgbClr val="FF0000"/>
                </a:solidFill>
              </a:rPr>
              <a:t>When can I chat?</a:t>
            </a:r>
            <a:br>
              <a:rPr lang="en-GB" sz="1400" b="1" dirty="0">
                <a:solidFill>
                  <a:srgbClr val="1B2F83"/>
                </a:solidFill>
              </a:rPr>
            </a:br>
            <a:r>
              <a:rPr lang="en-GB" sz="1400" b="1" dirty="0">
                <a:solidFill>
                  <a:srgbClr val="1B2F83"/>
                </a:solidFill>
              </a:rPr>
              <a:t>We are online Monday – Friday (1pm – 5pm and 7pm - 9pm)</a:t>
            </a: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sz="1400" b="1" dirty="0">
                <a:solidFill>
                  <a:srgbClr val="1B2F83"/>
                </a:solidFill>
              </a:rPr>
            </a:br>
            <a:br>
              <a:rPr lang="en-GB" dirty="0"/>
            </a:br>
            <a:endParaRPr lang="en-GB" dirty="0"/>
          </a:p>
        </p:txBody>
      </p:sp>
      <p:pic>
        <p:nvPicPr>
          <p:cNvPr id="32" name="Picture 2" descr="Image">
            <a:extLst>
              <a:ext uri="{FF2B5EF4-FFF2-40B4-BE49-F238E27FC236}">
                <a16:creationId xmlns:a16="http://schemas.microsoft.com/office/drawing/2014/main" id="{8E655FE1-062B-4333-8594-EB8DD25707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88821" y="139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0F71E277-5DA1-496B-A558-9F6409C165EB}"/>
              </a:ext>
            </a:extLst>
          </p:cNvPr>
          <p:cNvSpPr txBox="1"/>
          <p:nvPr/>
        </p:nvSpPr>
        <p:spPr>
          <a:xfrm>
            <a:off x="8458200" y="609600"/>
            <a:ext cx="7246754" cy="8771632"/>
          </a:xfrm>
          <a:prstGeom prst="rect">
            <a:avLst/>
          </a:prstGeom>
          <a:noFill/>
        </p:spPr>
        <p:txBody>
          <a:bodyPr wrap="square" rtlCol="0">
            <a:spAutoFit/>
          </a:bodyPr>
          <a:lstStyle/>
          <a:p>
            <a:r>
              <a:rPr lang="en-GB" sz="1400" b="1" dirty="0">
                <a:solidFill>
                  <a:srgbClr val="FF0000"/>
                </a:solidFill>
              </a:rPr>
              <a:t>How does it work?</a:t>
            </a:r>
            <a:br>
              <a:rPr lang="en-GB" dirty="0"/>
            </a:br>
            <a:r>
              <a:rPr lang="en-GB" sz="1400" b="1" dirty="0">
                <a:solidFill>
                  <a:srgbClr val="1B2F83"/>
                </a:solidFill>
              </a:rPr>
              <a:t>You will need to “sign in”   </a:t>
            </a:r>
          </a:p>
          <a:p>
            <a:r>
              <a:rPr lang="en-GB" sz="1400" b="1" dirty="0">
                <a:solidFill>
                  <a:srgbClr val="1B2F83"/>
                </a:solidFill>
              </a:rPr>
              <a:t>We need your name and age so we know who we are talking to and that we can show our funders we are working with young people. This information can also help us in case there was some sort of emergency.</a:t>
            </a:r>
            <a:br>
              <a:rPr lang="en-GB" sz="1400" b="1" dirty="0">
                <a:solidFill>
                  <a:srgbClr val="1B2F83"/>
                </a:solidFill>
              </a:rPr>
            </a:br>
            <a:br>
              <a:rPr lang="en-GB" sz="1400" b="1" dirty="0">
                <a:solidFill>
                  <a:srgbClr val="1B2F83"/>
                </a:solidFill>
              </a:rPr>
            </a:br>
            <a:r>
              <a:rPr lang="en-GB" sz="1400" b="1" dirty="0">
                <a:solidFill>
                  <a:srgbClr val="1B2F83"/>
                </a:solidFill>
              </a:rPr>
              <a:t>(I agree to you keeping this information:   Yes /No)</a:t>
            </a:r>
            <a:br>
              <a:rPr lang="en-GB" sz="1400" b="1" dirty="0">
                <a:solidFill>
                  <a:srgbClr val="1B2F83"/>
                </a:solidFill>
              </a:rPr>
            </a:br>
            <a:r>
              <a:rPr lang="en-GB" sz="1400" b="1" dirty="0">
                <a:solidFill>
                  <a:srgbClr val="1B2F83"/>
                </a:solidFill>
              </a:rPr>
              <a:t>*If yes, you will need to give us permission to keep your details </a:t>
            </a:r>
            <a:br>
              <a:rPr lang="en-GB" sz="1400" b="1" dirty="0">
                <a:solidFill>
                  <a:srgbClr val="1B2F83"/>
                </a:solidFill>
              </a:rPr>
            </a:br>
            <a:r>
              <a:rPr lang="en-GB" sz="1400" b="1" dirty="0">
                <a:solidFill>
                  <a:srgbClr val="1B2F83"/>
                </a:solidFill>
              </a:rPr>
              <a:t>(GDPR Form: Yes, I </a:t>
            </a:r>
            <a:r>
              <a:rPr lang="en-GB" sz="1400" b="1">
                <a:solidFill>
                  <a:srgbClr val="1B2F83"/>
                </a:solidFill>
              </a:rPr>
              <a:t>agree)</a:t>
            </a:r>
            <a:br>
              <a:rPr lang="en-GB" sz="1400" b="1">
                <a:solidFill>
                  <a:srgbClr val="1B2F83"/>
                </a:solidFill>
              </a:rPr>
            </a:br>
            <a:endParaRPr lang="en-GB" sz="1400" b="1" dirty="0">
              <a:solidFill>
                <a:srgbClr val="1B2F83"/>
              </a:solidFill>
            </a:endParaRPr>
          </a:p>
          <a:p>
            <a:r>
              <a:rPr lang="en-GB" sz="1400" b="1" u="sng" dirty="0">
                <a:solidFill>
                  <a:srgbClr val="1B2F83"/>
                </a:solidFill>
                <a:hlinkClick r:id="rId4">
                  <a:extLst>
                    <a:ext uri="{A12FA001-AC4F-418D-AE19-62706E023703}">
                      <ahyp:hlinkClr xmlns:ahyp="http://schemas.microsoft.com/office/drawing/2018/hyperlinkcolor" val="tx"/>
                    </a:ext>
                  </a:extLst>
                </a:hlinkClick>
              </a:rPr>
              <a:t>The Children’s Act 2004</a:t>
            </a:r>
            <a:r>
              <a:rPr lang="en-GB" sz="1400" b="1" dirty="0">
                <a:solidFill>
                  <a:srgbClr val="1B2F83"/>
                </a:solidFill>
              </a:rPr>
              <a:t> states that we must make sure all children and young people are safe. If we are worried about your safety, we will ask your name, where you are and for you to provide a telephone number or email address</a:t>
            </a:r>
            <a:r>
              <a:rPr lang="en-GB" sz="1400" b="1" i="1" dirty="0">
                <a:solidFill>
                  <a:srgbClr val="1B2F83"/>
                </a:solidFill>
              </a:rPr>
              <a:t>. </a:t>
            </a:r>
            <a:endParaRPr lang="en-GB" sz="1400" b="1" dirty="0">
              <a:solidFill>
                <a:srgbClr val="1B2F83"/>
              </a:solidFill>
            </a:endParaRPr>
          </a:p>
          <a:p>
            <a:r>
              <a:rPr lang="en-GB" sz="1400" b="1" dirty="0">
                <a:solidFill>
                  <a:srgbClr val="1B2F83"/>
                </a:solidFill>
              </a:rPr>
              <a:t>In line with Public Health we also need to make sure that you can find help easily from a source you can trust. By providing early intervention information we aim to protect and improve children and young people’s emotional well-being and reduce inequalities. </a:t>
            </a:r>
          </a:p>
          <a:p>
            <a:r>
              <a:rPr lang="en-GB" sz="1400" b="1" dirty="0">
                <a:solidFill>
                  <a:srgbClr val="1B2F83"/>
                </a:solidFill>
              </a:rPr>
              <a:t>Some of our services are intentionally targeted at children age 13 years of age and younger as it has a separate platform and entry on the portal. We only collect and maintain the data to use for monitoring purposes for funders and safeguarding. This is in line with Government guidance.  </a:t>
            </a:r>
            <a:br>
              <a:rPr lang="en-GB" sz="1400" b="1" dirty="0">
                <a:solidFill>
                  <a:srgbClr val="1B2F83"/>
                </a:solidFill>
              </a:rPr>
            </a:br>
            <a:r>
              <a:rPr lang="en-GB" sz="1400" b="1" dirty="0">
                <a:solidFill>
                  <a:srgbClr val="1B2F83"/>
                </a:solidFill>
              </a:rPr>
              <a:t>The </a:t>
            </a:r>
            <a:r>
              <a:rPr lang="en-GB" sz="1400" b="1" u="sng" dirty="0">
                <a:solidFill>
                  <a:srgbClr val="1B2F83"/>
                </a:solidFill>
                <a:hlinkClick r:id="rId5">
                  <a:extLst>
                    <a:ext uri="{A12FA001-AC4F-418D-AE19-62706E023703}">
                      <ahyp:hlinkClr xmlns:ahyp="http://schemas.microsoft.com/office/drawing/2018/hyperlinkcolor" val="tx"/>
                    </a:ext>
                  </a:extLst>
                </a:hlinkClick>
              </a:rPr>
              <a:t>ICO</a:t>
            </a:r>
            <a:r>
              <a:rPr lang="en-GB" sz="1400" b="1" dirty="0">
                <a:solidFill>
                  <a:srgbClr val="1B2F83"/>
                </a:solidFill>
              </a:rPr>
              <a:t> Key Data Protection themes ‘At a Glance’, states:</a:t>
            </a:r>
          </a:p>
          <a:p>
            <a:pPr fontAlgn="base"/>
            <a:r>
              <a:rPr lang="en-GB" sz="1400" b="1" dirty="0">
                <a:solidFill>
                  <a:srgbClr val="1B2F83"/>
                </a:solidFill>
              </a:rPr>
              <a:t>"For children under this age you need to get consent from whoever holds parental responsibility for the child - unless the online service you offer is a preventive or counselling service."</a:t>
            </a:r>
          </a:p>
          <a:p>
            <a:pPr fontAlgn="base"/>
            <a:br>
              <a:rPr lang="en-GB" sz="1400" b="1" dirty="0">
                <a:solidFill>
                  <a:srgbClr val="1B2F83"/>
                </a:solidFill>
              </a:rPr>
            </a:br>
            <a:r>
              <a:rPr lang="en-GB" sz="1400" b="1" dirty="0">
                <a:solidFill>
                  <a:srgbClr val="FF0000"/>
                </a:solidFill>
              </a:rPr>
              <a:t>From the ICO Guide: </a:t>
            </a:r>
            <a:r>
              <a:rPr lang="en-GB" sz="1400" b="1" dirty="0">
                <a:solidFill>
                  <a:srgbClr val="1B2F83"/>
                </a:solidFill>
              </a:rPr>
              <a:t>The UK’s independent authority set up to uphold information rights in the public interest promoting openness by public bodies and data privacy for individuals. </a:t>
            </a:r>
            <a:br>
              <a:rPr lang="en-GB" sz="1400" b="1" i="1" dirty="0">
                <a:solidFill>
                  <a:srgbClr val="1B2F83"/>
                </a:solidFill>
              </a:rPr>
            </a:br>
            <a:r>
              <a:rPr lang="en-GB" sz="1400" b="1" dirty="0">
                <a:solidFill>
                  <a:srgbClr val="1B2F83"/>
                </a:solidFill>
              </a:rPr>
              <a:t>If we need to tell someone about what’s happening, we might use your IP address (the number used by your internet provide), to get you help.</a:t>
            </a:r>
            <a:br>
              <a:rPr lang="en-GB" sz="1400" b="1" dirty="0">
                <a:solidFill>
                  <a:srgbClr val="1B2F83"/>
                </a:solidFill>
              </a:rPr>
            </a:br>
            <a:br>
              <a:rPr lang="en-GB" sz="1400" b="1" dirty="0">
                <a:solidFill>
                  <a:srgbClr val="1B2F83"/>
                </a:solidFill>
              </a:rPr>
            </a:br>
            <a:r>
              <a:rPr lang="en-GB" sz="1400" b="1" dirty="0">
                <a:solidFill>
                  <a:srgbClr val="1B2F83"/>
                </a:solidFill>
              </a:rPr>
              <a:t>*If you refresh the chat website page while you are waiting you may lose your place in the queue and must sign in again.</a:t>
            </a:r>
            <a:br>
              <a:rPr lang="en-GB" sz="1400" b="1" dirty="0">
                <a:solidFill>
                  <a:srgbClr val="1B2F83"/>
                </a:solidFill>
              </a:rPr>
            </a:br>
            <a:br>
              <a:rPr lang="en-GB" sz="1400" b="1" dirty="0">
                <a:solidFill>
                  <a:srgbClr val="1B2F83"/>
                </a:solidFill>
              </a:rPr>
            </a:br>
            <a:r>
              <a:rPr lang="en-GB" sz="1400" b="1" dirty="0">
                <a:solidFill>
                  <a:srgbClr val="1B2F83"/>
                </a:solidFill>
              </a:rPr>
              <a:t>When it is your turn to chat to a Support/ Youth Worker, you will receive a message from us to let you know (“Hi [name]”)</a:t>
            </a:r>
            <a:br>
              <a:rPr lang="en-GB" sz="1400" b="1" dirty="0">
                <a:solidFill>
                  <a:srgbClr val="1B2F83"/>
                </a:solidFill>
              </a:rPr>
            </a:br>
            <a:endParaRPr lang="en-GB" sz="1400" b="1" dirty="0">
              <a:solidFill>
                <a:srgbClr val="1B2F83"/>
              </a:solidFill>
            </a:endParaRPr>
          </a:p>
          <a:p>
            <a:r>
              <a:rPr lang="en-GB" sz="1400" b="1" dirty="0">
                <a:solidFill>
                  <a:srgbClr val="1B2F83"/>
                </a:solidFill>
              </a:rPr>
              <a:t>Our youth worker will introduce themselves and you can start to chat. </a:t>
            </a:r>
            <a:br>
              <a:rPr lang="en-GB" sz="1400" b="1" dirty="0">
                <a:solidFill>
                  <a:srgbClr val="1B2F83"/>
                </a:solidFill>
              </a:rPr>
            </a:br>
            <a:br>
              <a:rPr lang="en-GB" sz="1400" b="1" dirty="0">
                <a:solidFill>
                  <a:srgbClr val="1B2F83"/>
                </a:solidFill>
              </a:rPr>
            </a:br>
            <a:r>
              <a:rPr lang="en-GB" sz="1400" b="1" dirty="0">
                <a:solidFill>
                  <a:srgbClr val="1B2F83"/>
                </a:solidFill>
              </a:rPr>
              <a:t>We look forward to hearing from you!</a:t>
            </a:r>
          </a:p>
          <a:p>
            <a:endParaRPr lang="en-GB" dirty="0"/>
          </a:p>
        </p:txBody>
      </p:sp>
    </p:spTree>
    <p:extLst>
      <p:ext uri="{BB962C8B-B14F-4D97-AF65-F5344CB8AC3E}">
        <p14:creationId xmlns:p14="http://schemas.microsoft.com/office/powerpoint/2010/main" val="16391229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4853">
        <p15:prstTrans prst="pageCurlDouble"/>
      </p:transition>
    </mc:Choice>
    <mc:Fallback xmlns="">
      <p:transition spd="slow" advTm="74853">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BA50487-F5CC-466D-B585-0E1F14B2F1F3}"/>
              </a:ext>
            </a:extLst>
          </p:cNvPr>
          <p:cNvSpPr/>
          <p:nvPr/>
        </p:nvSpPr>
        <p:spPr>
          <a:xfrm>
            <a:off x="0" y="-12032"/>
            <a:ext cx="2997167" cy="584775"/>
          </a:xfrm>
          <a:prstGeom prst="rect">
            <a:avLst/>
          </a:prstGeom>
        </p:spPr>
        <p:txBody>
          <a:bodyPr wrap="none">
            <a:spAutoFit/>
          </a:bodyPr>
          <a:lstStyle/>
          <a:p>
            <a:r>
              <a:rPr lang="en-GB" sz="3200" b="1" dirty="0">
                <a:solidFill>
                  <a:srgbClr val="FF0000"/>
                </a:solidFill>
                <a:latin typeface="Keisya" panose="02000500000000000000" pitchFamily="2" charset="0"/>
              </a:rPr>
              <a:t>Drop in and chat</a:t>
            </a:r>
          </a:p>
        </p:txBody>
      </p:sp>
      <p:pic>
        <p:nvPicPr>
          <p:cNvPr id="2" name="Picture 1">
            <a:extLst>
              <a:ext uri="{FF2B5EF4-FFF2-40B4-BE49-F238E27FC236}">
                <a16:creationId xmlns:a16="http://schemas.microsoft.com/office/drawing/2014/main" id="{822FB918-4776-4BF3-A2A4-F516DC7228F2}"/>
              </a:ext>
            </a:extLst>
          </p:cNvPr>
          <p:cNvPicPr>
            <a:picLocks noChangeAspect="1"/>
          </p:cNvPicPr>
          <p:nvPr/>
        </p:nvPicPr>
        <p:blipFill>
          <a:blip r:embed="rId3"/>
          <a:stretch>
            <a:fillRect/>
          </a:stretch>
        </p:blipFill>
        <p:spPr>
          <a:xfrm>
            <a:off x="0" y="1639807"/>
            <a:ext cx="8036073" cy="6464300"/>
          </a:xfrm>
          <a:prstGeom prst="rect">
            <a:avLst/>
          </a:prstGeom>
        </p:spPr>
      </p:pic>
      <p:sp>
        <p:nvSpPr>
          <p:cNvPr id="3" name="Rectangle 1">
            <a:extLst>
              <a:ext uri="{FF2B5EF4-FFF2-40B4-BE49-F238E27FC236}">
                <a16:creationId xmlns:a16="http://schemas.microsoft.com/office/drawing/2014/main" id="{6A7FF0A1-F344-41E6-8C81-752BFE955425}"/>
              </a:ext>
            </a:extLst>
          </p:cNvPr>
          <p:cNvSpPr>
            <a:spLocks noChangeArrowheads="1"/>
          </p:cNvSpPr>
          <p:nvPr/>
        </p:nvSpPr>
        <p:spPr bwMode="auto">
          <a:xfrm>
            <a:off x="8219927" y="163564"/>
            <a:ext cx="7413773" cy="9310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3442"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1" i="0" u="none" strike="noStrike" cap="none" normalizeH="0" baseline="0" dirty="0">
                <a:ln>
                  <a:noFill/>
                </a:ln>
                <a:solidFill>
                  <a:srgbClr val="FF0000"/>
                </a:solidFill>
                <a:effectLst/>
              </a:rPr>
              <a:t>What information will be collected?</a:t>
            </a:r>
            <a:br>
              <a:rPr kumimoji="0" lang="en-US" altLang="en-US" sz="1300" b="1" i="0" u="none" strike="noStrike" cap="none" normalizeH="0" baseline="0" dirty="0">
                <a:ln>
                  <a:noFill/>
                </a:ln>
                <a:solidFill>
                  <a:srgbClr val="1B2F83"/>
                </a:solidFill>
                <a:effectLst/>
              </a:rPr>
            </a:br>
            <a:r>
              <a:rPr kumimoji="0" lang="en-US" altLang="en-US" sz="1300" b="1" i="0" u="none" strike="noStrike" cap="none" normalizeH="0" baseline="0" dirty="0">
                <a:ln>
                  <a:noFill/>
                </a:ln>
                <a:solidFill>
                  <a:srgbClr val="1B2F83"/>
                </a:solidFill>
                <a:effectLst/>
              </a:rPr>
              <a:t>To use our ‘drop in and chat’ service we need your</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1300" b="1" dirty="0">
                <a:solidFill>
                  <a:srgbClr val="1B2F83"/>
                </a:solidFill>
              </a:rPr>
              <a:t>N</a:t>
            </a:r>
            <a:r>
              <a:rPr kumimoji="0" lang="en-US" altLang="en-US" sz="1300" b="1" i="0" u="none" strike="noStrike" cap="none" normalizeH="0" baseline="0" dirty="0">
                <a:ln>
                  <a:noFill/>
                </a:ln>
                <a:solidFill>
                  <a:srgbClr val="1B2F83"/>
                </a:solidFill>
                <a:effectLst/>
              </a:rPr>
              <a:t>ame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300" b="1" i="0" u="none" strike="noStrike" cap="none" normalizeH="0" baseline="0" dirty="0">
                <a:ln>
                  <a:noFill/>
                </a:ln>
                <a:solidFill>
                  <a:srgbClr val="1B2F83"/>
                </a:solidFill>
                <a:effectLst/>
              </a:rPr>
              <a:t>Age</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1300" b="1" dirty="0">
                <a:solidFill>
                  <a:srgbClr val="1B2F83"/>
                </a:solidFill>
              </a:rPr>
              <a:t>C</a:t>
            </a:r>
            <a:r>
              <a:rPr kumimoji="0" lang="en-US" altLang="en-US" sz="1300" b="1" i="0" u="none" strike="noStrike" cap="none" normalizeH="0" baseline="0" dirty="0">
                <a:ln>
                  <a:noFill/>
                </a:ln>
                <a:solidFill>
                  <a:srgbClr val="1B2F83"/>
                </a:solidFill>
                <a:effectLst/>
              </a:rPr>
              <a:t>ontact details - such as </a:t>
            </a:r>
            <a:r>
              <a:rPr lang="en-US" altLang="en-US" sz="1300" b="1" dirty="0">
                <a:solidFill>
                  <a:srgbClr val="1B2F83"/>
                </a:solidFill>
              </a:rPr>
              <a:t>email</a:t>
            </a:r>
            <a:r>
              <a:rPr kumimoji="0" lang="en-US" altLang="en-US" sz="1300" b="1" i="0" u="none" strike="noStrike" cap="none" normalizeH="0" baseline="0" dirty="0">
                <a:ln>
                  <a:noFill/>
                </a:ln>
                <a:solidFill>
                  <a:srgbClr val="1B2F83"/>
                </a:solidFill>
                <a:effectLst/>
              </a:rPr>
              <a:t>, mobile (optional)</a:t>
            </a:r>
            <a:br>
              <a:rPr kumimoji="0" lang="en-US" altLang="en-US" sz="1300" b="1" i="0" u="none" strike="noStrike" cap="none" normalizeH="0" baseline="0" dirty="0">
                <a:ln>
                  <a:noFill/>
                </a:ln>
                <a:solidFill>
                  <a:srgbClr val="1B2F83"/>
                </a:solidFill>
                <a:effectLst/>
              </a:rPr>
            </a:br>
            <a:br>
              <a:rPr kumimoji="0" lang="en-US" altLang="en-US" sz="1300" b="1" i="0" u="none" strike="noStrike" cap="none" normalizeH="0" baseline="0" dirty="0">
                <a:ln>
                  <a:noFill/>
                </a:ln>
                <a:solidFill>
                  <a:srgbClr val="1B2F83"/>
                </a:solidFill>
                <a:effectLst/>
              </a:rPr>
            </a:br>
            <a:r>
              <a:rPr kumimoji="0" lang="en-US" altLang="en-US" sz="1300" b="1" i="0" u="none" strike="noStrike" cap="none" normalizeH="0" baseline="0" dirty="0">
                <a:ln>
                  <a:noFill/>
                </a:ln>
                <a:solidFill>
                  <a:srgbClr val="FF0000"/>
                </a:solidFill>
                <a:effectLst/>
              </a:rPr>
              <a:t>Why do we</a:t>
            </a:r>
            <a:r>
              <a:rPr kumimoji="0" lang="en-US" altLang="en-US" sz="1300" b="1" i="0" u="none" strike="noStrike" cap="none" normalizeH="0" dirty="0">
                <a:ln>
                  <a:noFill/>
                </a:ln>
                <a:solidFill>
                  <a:srgbClr val="FF0000"/>
                </a:solidFill>
                <a:effectLst/>
              </a:rPr>
              <a:t> need your information?</a:t>
            </a:r>
            <a:br>
              <a:rPr kumimoji="0" lang="en-US" altLang="en-US" sz="1300" b="1" i="0" u="none" strike="noStrike" cap="none" normalizeH="0" baseline="0" dirty="0">
                <a:ln>
                  <a:noFill/>
                </a:ln>
                <a:solidFill>
                  <a:srgbClr val="1B2F83"/>
                </a:solidFill>
                <a:effectLst/>
              </a:rPr>
            </a:br>
            <a:r>
              <a:rPr lang="en-GB" sz="1300" b="1" dirty="0">
                <a:solidFill>
                  <a:srgbClr val="1B2F83"/>
                </a:solidFill>
              </a:rPr>
              <a:t>So our youth workers have an idea who they are talking to. We have a </a:t>
            </a:r>
            <a:r>
              <a:rPr lang="en-GB" sz="1300" b="1" dirty="0">
                <a:solidFill>
                  <a:srgbClr val="1B2F83"/>
                </a:solidFill>
                <a:hlinkClick r:id="rId4">
                  <a:extLst>
                    <a:ext uri="{A12FA001-AC4F-418D-AE19-62706E023703}">
                      <ahyp:hlinkClr xmlns:ahyp="http://schemas.microsoft.com/office/drawing/2018/hyperlinkcolor" val="tx"/>
                    </a:ext>
                  </a:extLst>
                </a:hlinkClick>
              </a:rPr>
              <a:t>duty to keep all children</a:t>
            </a:r>
            <a:r>
              <a:rPr lang="en-GB" sz="1300" b="1" dirty="0">
                <a:solidFill>
                  <a:srgbClr val="1B2F83"/>
                </a:solidFill>
              </a:rPr>
              <a:t> and young people safe, if we need to get help to you it is quicker if we have your details - we can re-read your notes when you contact us again to make sure we can give you the best help. </a:t>
            </a:r>
            <a:r>
              <a:rPr lang="en-GB" sz="1300" b="1" i="1" dirty="0">
                <a:solidFill>
                  <a:srgbClr val="1B2F83"/>
                </a:solidFill>
              </a:rPr>
              <a:t>Youth workers are here to listen to you for whatever you need. </a:t>
            </a:r>
            <a:r>
              <a:rPr lang="en-GB" sz="1300" b="1" dirty="0">
                <a:solidFill>
                  <a:srgbClr val="1B2F83"/>
                </a:solidFill>
              </a:rPr>
              <a:t>We need to show our funders (who have paid for the website) that it is being used by children and young people.</a:t>
            </a:r>
            <a:br>
              <a:rPr lang="en-GB" sz="1300" b="1" dirty="0">
                <a:solidFill>
                  <a:srgbClr val="1B2F83"/>
                </a:solidFill>
              </a:rPr>
            </a:br>
            <a:br>
              <a:rPr lang="en-GB" sz="1300" b="1" dirty="0">
                <a:solidFill>
                  <a:srgbClr val="1B2F83"/>
                </a:solidFill>
              </a:rPr>
            </a:br>
            <a:r>
              <a:rPr lang="en-GB" sz="1300" b="1" dirty="0">
                <a:solidFill>
                  <a:srgbClr val="FF0000"/>
                </a:solidFill>
              </a:rPr>
              <a:t>How will you use my information?</a:t>
            </a:r>
            <a:br>
              <a:rPr lang="en-GB" sz="1300" b="1" dirty="0">
                <a:solidFill>
                  <a:srgbClr val="1B2F83"/>
                </a:solidFill>
              </a:rPr>
            </a:br>
            <a:r>
              <a:rPr lang="en-GB" sz="1300" b="1" dirty="0">
                <a:solidFill>
                  <a:srgbClr val="1B2F83"/>
                </a:solidFill>
              </a:rPr>
              <a:t>If we are worried you or someone may be in danger or at risk we might use your mobile, email or IP address (the number used by your internet provider) to get help to you. It will be part of the data in the monitoring reports we do for our funders. We will not use your name or contact details.</a:t>
            </a:r>
            <a:br>
              <a:rPr lang="en-GB" sz="1300" b="1" dirty="0">
                <a:solidFill>
                  <a:srgbClr val="1B2F83"/>
                </a:solidFill>
              </a:rPr>
            </a:br>
            <a:br>
              <a:rPr lang="en-GB" sz="1300" b="1" dirty="0">
                <a:solidFill>
                  <a:srgbClr val="1B2F83"/>
                </a:solidFill>
              </a:rPr>
            </a:br>
            <a:r>
              <a:rPr lang="en-GB" sz="1300" b="1" dirty="0">
                <a:solidFill>
                  <a:srgbClr val="FF0000"/>
                </a:solidFill>
              </a:rPr>
              <a:t>Who keeps my information safe?</a:t>
            </a:r>
            <a:br>
              <a:rPr lang="en-GB" sz="1300" b="1" dirty="0">
                <a:solidFill>
                  <a:srgbClr val="1B2F83"/>
                </a:solidFill>
              </a:rPr>
            </a:br>
            <a:r>
              <a:rPr lang="en-GB" sz="1300" b="1" dirty="0">
                <a:solidFill>
                  <a:srgbClr val="1B2F83"/>
                </a:solidFill>
              </a:rPr>
              <a:t>Young Lives Consortium is the ‘Data Controller’ who keeps this information safe. We will do our very best to keep your information secure. Any written recordings will be kept securely within a locked filing cabinet in private office.  </a:t>
            </a:r>
            <a:br>
              <a:rPr lang="en-GB" sz="1300" b="1" dirty="0">
                <a:solidFill>
                  <a:srgbClr val="1B2F83"/>
                </a:solidFill>
              </a:rPr>
            </a:br>
            <a:br>
              <a:rPr lang="en-GB" sz="1300" b="1" dirty="0">
                <a:solidFill>
                  <a:srgbClr val="1B2F83"/>
                </a:solidFill>
              </a:rPr>
            </a:br>
            <a:r>
              <a:rPr lang="en-GB" sz="1300" b="1" dirty="0">
                <a:solidFill>
                  <a:srgbClr val="FF0000"/>
                </a:solidFill>
              </a:rPr>
              <a:t>Who can see my chat?</a:t>
            </a:r>
            <a:br>
              <a:rPr lang="en-GB" sz="1300" b="1" dirty="0">
                <a:solidFill>
                  <a:srgbClr val="1B2F83"/>
                </a:solidFill>
              </a:rPr>
            </a:br>
            <a:r>
              <a:rPr lang="en-GB" sz="1300" b="1" dirty="0">
                <a:solidFill>
                  <a:srgbClr val="1B2F83"/>
                </a:solidFill>
              </a:rPr>
              <a:t>Only you, the youth workers in the ‘chat’ and the website safeguarding leads.</a:t>
            </a:r>
            <a:br>
              <a:rPr lang="en-GB" sz="1300" b="1" dirty="0">
                <a:solidFill>
                  <a:srgbClr val="1B2F83"/>
                </a:solidFill>
              </a:rPr>
            </a:br>
            <a:br>
              <a:rPr lang="en-GB" sz="1300" b="1" dirty="0">
                <a:solidFill>
                  <a:srgbClr val="1B2F83"/>
                </a:solidFill>
              </a:rPr>
            </a:br>
            <a:r>
              <a:rPr lang="en-GB" sz="1300" b="1" dirty="0">
                <a:solidFill>
                  <a:srgbClr val="FF0000"/>
                </a:solidFill>
              </a:rPr>
              <a:t>Who can see my details?</a:t>
            </a:r>
            <a:br>
              <a:rPr lang="en-GB" sz="1300" b="1" dirty="0">
                <a:solidFill>
                  <a:srgbClr val="FF0000"/>
                </a:solidFill>
              </a:rPr>
            </a:br>
            <a:r>
              <a:rPr lang="en-GB" sz="1300" b="1" dirty="0">
                <a:solidFill>
                  <a:srgbClr val="1B2F83"/>
                </a:solidFill>
              </a:rPr>
              <a:t>Our podcasts and gallery are public, so we will ask for permission before anything is posted on the website that you send in.</a:t>
            </a:r>
            <a:br>
              <a:rPr lang="en-GB" sz="1300" b="1" dirty="0">
                <a:solidFill>
                  <a:srgbClr val="1B2F83"/>
                </a:solidFill>
              </a:rPr>
            </a:br>
            <a:br>
              <a:rPr lang="en-GB" sz="1300" b="1" dirty="0">
                <a:solidFill>
                  <a:srgbClr val="1B2F83"/>
                </a:solidFill>
              </a:rPr>
            </a:br>
            <a:r>
              <a:rPr lang="en-GB" sz="1300" b="1" dirty="0">
                <a:solidFill>
                  <a:srgbClr val="FF0000"/>
                </a:solidFill>
              </a:rPr>
              <a:t>Will WF-I-Can share my information?</a:t>
            </a:r>
            <a:br>
              <a:rPr lang="en-GB" sz="1300" b="1" dirty="0">
                <a:solidFill>
                  <a:srgbClr val="1B2F83"/>
                </a:solidFill>
              </a:rPr>
            </a:br>
            <a:r>
              <a:rPr lang="en-GB" sz="1300" b="1" dirty="0">
                <a:solidFill>
                  <a:srgbClr val="1B2F83"/>
                </a:solidFill>
              </a:rPr>
              <a:t>The only time we will do this is if we think </a:t>
            </a:r>
            <a:r>
              <a:rPr lang="en-GB" sz="1300" b="1" dirty="0">
                <a:solidFill>
                  <a:srgbClr val="1B2F83"/>
                </a:solidFill>
                <a:hlinkClick r:id="rId4">
                  <a:extLst>
                    <a:ext uri="{A12FA001-AC4F-418D-AE19-62706E023703}">
                      <ahyp:hlinkClr xmlns:ahyp="http://schemas.microsoft.com/office/drawing/2018/hyperlinkcolor" val="tx"/>
                    </a:ext>
                  </a:extLst>
                </a:hlinkClick>
              </a:rPr>
              <a:t>you or someone else is at risk</a:t>
            </a:r>
            <a:r>
              <a:rPr lang="en-GB" sz="1300" b="1" dirty="0">
                <a:solidFill>
                  <a:srgbClr val="1B2F83"/>
                </a:solidFill>
              </a:rPr>
              <a:t> or if you give us consent to share with a named person or service.</a:t>
            </a:r>
            <a:br>
              <a:rPr lang="en-GB" sz="1300" b="1" dirty="0">
                <a:solidFill>
                  <a:srgbClr val="1B2F83"/>
                </a:solidFill>
              </a:rPr>
            </a:br>
            <a:br>
              <a:rPr lang="en-GB" sz="1300" b="1" dirty="0">
                <a:solidFill>
                  <a:srgbClr val="1B2F83"/>
                </a:solidFill>
              </a:rPr>
            </a:br>
            <a:r>
              <a:rPr lang="en-GB" sz="1300" b="1" dirty="0">
                <a:solidFill>
                  <a:srgbClr val="FF0000"/>
                </a:solidFill>
              </a:rPr>
              <a:t>How long will you keep my information?</a:t>
            </a:r>
            <a:br>
              <a:rPr lang="en-GB" sz="1300" b="1" dirty="0">
                <a:solidFill>
                  <a:srgbClr val="1B2F83"/>
                </a:solidFill>
              </a:rPr>
            </a:br>
            <a:r>
              <a:rPr lang="en-GB" sz="1300" b="1" dirty="0">
                <a:solidFill>
                  <a:srgbClr val="1B2F83"/>
                </a:solidFill>
              </a:rPr>
              <a:t>Your details will be kept securely on the website to keep it safe for 12 months or unless you ask us to remove it. Chats are deleted after 30 days (unless the information may be about child sexual abuse or a safeguarding concern). </a:t>
            </a:r>
            <a:br>
              <a:rPr lang="en-GB" sz="1300" b="1" dirty="0">
                <a:solidFill>
                  <a:srgbClr val="1B2F83"/>
                </a:solidFill>
              </a:rPr>
            </a:br>
            <a:br>
              <a:rPr lang="en-GB" sz="1300" b="1" dirty="0">
                <a:solidFill>
                  <a:srgbClr val="1B2F83"/>
                </a:solidFill>
              </a:rPr>
            </a:br>
            <a:r>
              <a:rPr lang="en-GB" sz="1300" b="1" dirty="0">
                <a:solidFill>
                  <a:srgbClr val="FF0000"/>
                </a:solidFill>
              </a:rPr>
              <a:t>You have the right to:</a:t>
            </a:r>
            <a:endParaRPr lang="en-GB" sz="1300" b="1" dirty="0">
              <a:solidFill>
                <a:srgbClr val="1B2F83"/>
              </a:solidFill>
            </a:endParaRPr>
          </a:p>
          <a:p>
            <a:pPr marL="285750" indent="-285750">
              <a:buFont typeface="Arial" panose="020B0604020202020204" pitchFamily="34" charset="0"/>
              <a:buChar char="•"/>
            </a:pPr>
            <a:r>
              <a:rPr lang="en-GB" sz="1300" b="1" dirty="0">
                <a:solidFill>
                  <a:srgbClr val="1B2F83"/>
                </a:solidFill>
              </a:rPr>
              <a:t>see any information we hold about you</a:t>
            </a:r>
          </a:p>
          <a:p>
            <a:pPr marL="285750" indent="-285750">
              <a:buFont typeface="Arial" panose="020B0604020202020204" pitchFamily="34" charset="0"/>
              <a:buChar char="•"/>
            </a:pPr>
            <a:r>
              <a:rPr lang="en-GB" sz="1300" b="1" dirty="0">
                <a:solidFill>
                  <a:srgbClr val="1B2F83"/>
                </a:solidFill>
              </a:rPr>
              <a:t>tell us if the information is wrong so we can change it</a:t>
            </a:r>
          </a:p>
          <a:p>
            <a:pPr marL="285750" indent="-285750">
              <a:buFont typeface="Arial" panose="020B0604020202020204" pitchFamily="34" charset="0"/>
              <a:buChar char="•"/>
            </a:pPr>
            <a:r>
              <a:rPr lang="en-GB" sz="1300" b="1" dirty="0">
                <a:solidFill>
                  <a:srgbClr val="1B2F83"/>
                </a:solidFill>
              </a:rPr>
              <a:t>ask for your details removing</a:t>
            </a:r>
          </a:p>
          <a:p>
            <a:pPr marL="285750" indent="-285750">
              <a:buFont typeface="Arial" panose="020B0604020202020204" pitchFamily="34" charset="0"/>
              <a:buChar char="•"/>
            </a:pPr>
            <a:r>
              <a:rPr lang="en-GB" sz="1400" b="1" dirty="0">
                <a:solidFill>
                  <a:srgbClr val="1B2F83"/>
                </a:solidFill>
              </a:rPr>
              <a:t>complain</a:t>
            </a:r>
          </a:p>
          <a:p>
            <a:pPr lvl="0" defTabSz="914400" eaLnBrk="0" fontAlgn="base" hangingPunct="0">
              <a:spcBef>
                <a:spcPct val="0"/>
              </a:spcBef>
              <a:spcAft>
                <a:spcPct val="0"/>
              </a:spcAft>
              <a:buFontTx/>
              <a:buChar char="•"/>
            </a:pPr>
            <a:endParaRPr kumimoji="0" lang="en-US" altLang="en-US" sz="1400" b="1" i="0" u="none" strike="noStrike" cap="none" normalizeH="0" baseline="0" dirty="0">
              <a:ln>
                <a:noFill/>
              </a:ln>
              <a:solidFill>
                <a:srgbClr val="1B2F83"/>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812543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66911">
        <p15:prstTrans prst="pageCurlDouble"/>
      </p:transition>
    </mc:Choice>
    <mc:Fallback xmlns="">
      <p:transition spd="slow" advTm="66911">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41063" y="-12032"/>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new online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93762" y="34318"/>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BA50487-F5CC-466D-B585-0E1F14B2F1F3}"/>
              </a:ext>
            </a:extLst>
          </p:cNvPr>
          <p:cNvSpPr/>
          <p:nvPr/>
        </p:nvSpPr>
        <p:spPr>
          <a:xfrm>
            <a:off x="0" y="-119627"/>
            <a:ext cx="2816797" cy="707886"/>
          </a:xfrm>
          <a:prstGeom prst="rect">
            <a:avLst/>
          </a:prstGeom>
        </p:spPr>
        <p:txBody>
          <a:bodyPr wrap="none">
            <a:spAutoFit/>
          </a:bodyPr>
          <a:lstStyle/>
          <a:p>
            <a:r>
              <a:rPr lang="en-GB" sz="4000" b="1" dirty="0">
                <a:solidFill>
                  <a:srgbClr val="FF0000"/>
                </a:solidFill>
                <a:latin typeface="Keisya" panose="02000500000000000000" pitchFamily="2" charset="0"/>
              </a:rPr>
              <a:t>Drop in and chat</a:t>
            </a:r>
          </a:p>
        </p:txBody>
      </p:sp>
      <p:sp>
        <p:nvSpPr>
          <p:cNvPr id="2" name="TextBox 1">
            <a:extLst>
              <a:ext uri="{FF2B5EF4-FFF2-40B4-BE49-F238E27FC236}">
                <a16:creationId xmlns:a16="http://schemas.microsoft.com/office/drawing/2014/main" id="{A623D1BC-84E3-4EA7-B852-114278B89DDC}"/>
              </a:ext>
            </a:extLst>
          </p:cNvPr>
          <p:cNvSpPr txBox="1"/>
          <p:nvPr/>
        </p:nvSpPr>
        <p:spPr>
          <a:xfrm>
            <a:off x="971301" y="479471"/>
            <a:ext cx="6413500" cy="1815882"/>
          </a:xfrm>
          <a:prstGeom prst="rect">
            <a:avLst/>
          </a:prstGeom>
          <a:noFill/>
        </p:spPr>
        <p:txBody>
          <a:bodyPr wrap="square" rtlCol="0">
            <a:spAutoFit/>
          </a:bodyPr>
          <a:lstStyle/>
          <a:p>
            <a:r>
              <a:rPr lang="en-GB" sz="1400" b="1" u="sng" dirty="0">
                <a:solidFill>
                  <a:srgbClr val="1B2F83"/>
                </a:solidFill>
              </a:rPr>
              <a:t>Young person: </a:t>
            </a:r>
            <a:r>
              <a:rPr lang="en-GB" sz="1400" b="1" dirty="0">
                <a:solidFill>
                  <a:srgbClr val="1B2F83"/>
                </a:solidFill>
              </a:rPr>
              <a:t>“the website seems good and it has all the information in it that is needed, it is easy to get around and everything is labelled where it needs to be so then you know where you are and where you can go from that page etc. even though you have on "Live chat" section about GDPR and the confidentiality agreement as some people may not think about reading them if they need to speak to someone urgently might think it’s not that important id say underneath the final bullet point just put the confidentiality agreement as then people will be able to see it before they enter the chat, but other than that it all looks good”</a:t>
            </a:r>
          </a:p>
        </p:txBody>
      </p:sp>
      <p:pic>
        <p:nvPicPr>
          <p:cNvPr id="4" name="Picture 3" descr="Graphical user interface, text, application, email&#10;&#10;Description automatically generated">
            <a:extLst>
              <a:ext uri="{FF2B5EF4-FFF2-40B4-BE49-F238E27FC236}">
                <a16:creationId xmlns:a16="http://schemas.microsoft.com/office/drawing/2014/main" id="{73C5DF92-3EF7-457B-BCE4-3164DCB9E2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5211" y="2274298"/>
            <a:ext cx="12934950" cy="6724650"/>
          </a:xfrm>
          <a:prstGeom prst="rect">
            <a:avLst/>
          </a:prstGeom>
        </p:spPr>
      </p:pic>
    </p:spTree>
    <p:extLst>
      <p:ext uri="{BB962C8B-B14F-4D97-AF65-F5344CB8AC3E}">
        <p14:creationId xmlns:p14="http://schemas.microsoft.com/office/powerpoint/2010/main" val="3037686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53003">
        <p15:prstTrans prst="pageCurlDouble"/>
      </p:transition>
    </mc:Choice>
    <mc:Fallback xmlns="">
      <p:transition spd="slow" advTm="53003">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35625"/>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endParaRP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BA50487-F5CC-466D-B585-0E1F14B2F1F3}"/>
              </a:ext>
            </a:extLst>
          </p:cNvPr>
          <p:cNvSpPr/>
          <p:nvPr/>
        </p:nvSpPr>
        <p:spPr>
          <a:xfrm>
            <a:off x="372571" y="14479"/>
            <a:ext cx="950901" cy="584775"/>
          </a:xfrm>
          <a:prstGeom prst="rect">
            <a:avLst/>
          </a:prstGeom>
        </p:spPr>
        <p:txBody>
          <a:bodyPr wrap="none">
            <a:spAutoFit/>
          </a:bodyPr>
          <a:lstStyle/>
          <a:p>
            <a:r>
              <a:rPr lang="en-GB" sz="3200" b="1" dirty="0">
                <a:solidFill>
                  <a:srgbClr val="FF0000"/>
                </a:solidFill>
                <a:latin typeface="Keisya" panose="02000500000000000000" pitchFamily="2" charset="0"/>
              </a:rPr>
              <a:t>Quiz</a:t>
            </a:r>
          </a:p>
        </p:txBody>
      </p:sp>
      <p:pic>
        <p:nvPicPr>
          <p:cNvPr id="13" name="Picture 12">
            <a:extLst>
              <a:ext uri="{FF2B5EF4-FFF2-40B4-BE49-F238E27FC236}">
                <a16:creationId xmlns:a16="http://schemas.microsoft.com/office/drawing/2014/main" id="{9E9E0A8F-CAC9-47AE-A14E-616C375ADC3B}"/>
              </a:ext>
            </a:extLst>
          </p:cNvPr>
          <p:cNvPicPr/>
          <p:nvPr/>
        </p:nvPicPr>
        <p:blipFill>
          <a:blip r:embed="rId3">
            <a:extLst>
              <a:ext uri="{28A0092B-C50C-407E-A947-70E740481C1C}">
                <a14:useLocalDpi xmlns:a14="http://schemas.microsoft.com/office/drawing/2010/main" val="0"/>
              </a:ext>
            </a:extLst>
          </a:blip>
          <a:stretch>
            <a:fillRect/>
          </a:stretch>
        </p:blipFill>
        <p:spPr>
          <a:xfrm>
            <a:off x="14127479" y="92414"/>
            <a:ext cx="1862245" cy="1697197"/>
          </a:xfrm>
          <a:prstGeom prst="rect">
            <a:avLst/>
          </a:prstGeom>
        </p:spPr>
      </p:pic>
      <p:pic>
        <p:nvPicPr>
          <p:cNvPr id="14" name="Picture 2" descr="Image">
            <a:extLst>
              <a:ext uri="{FF2B5EF4-FFF2-40B4-BE49-F238E27FC236}">
                <a16:creationId xmlns:a16="http://schemas.microsoft.com/office/drawing/2014/main" id="{491C87C2-EF37-43FB-8EBE-C359BAD7743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24967" y="92414"/>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DFA32B0-BAA6-47BB-AE9E-9ED7F7692EB4}"/>
              </a:ext>
            </a:extLst>
          </p:cNvPr>
          <p:cNvSpPr txBox="1"/>
          <p:nvPr/>
        </p:nvSpPr>
        <p:spPr>
          <a:xfrm>
            <a:off x="266275" y="2508589"/>
            <a:ext cx="7295606" cy="6186309"/>
          </a:xfrm>
          <a:prstGeom prst="rect">
            <a:avLst/>
          </a:prstGeom>
          <a:noFill/>
        </p:spPr>
        <p:txBody>
          <a:bodyPr wrap="square" rtlCol="0">
            <a:spAutoFit/>
          </a:bodyPr>
          <a:lstStyle/>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What are the Five </a:t>
            </a: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W</a:t>
            </a: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ays to Wellbeing?</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Name an organisation that helps young carers.</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What is the mindfulness app called that is recommended?</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 </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Tx/>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What is the Challenge of the Day? </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Name one website you can find out more about healthy eating from.</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AAF44780-B751-4A54-9624-3AC9DE54F0E6}"/>
              </a:ext>
            </a:extLst>
          </p:cNvPr>
          <p:cNvSpPr/>
          <p:nvPr/>
        </p:nvSpPr>
        <p:spPr>
          <a:xfrm>
            <a:off x="372570" y="840335"/>
            <a:ext cx="1754006" cy="584775"/>
          </a:xfrm>
          <a:prstGeom prst="rect">
            <a:avLst/>
          </a:prstGeom>
        </p:spPr>
        <p:txBody>
          <a:bodyPr wrap="none">
            <a:spAutoFit/>
          </a:bodyPr>
          <a:lstStyle/>
          <a:p>
            <a:r>
              <a:rPr lang="en-GB" sz="3200" b="1" dirty="0">
                <a:solidFill>
                  <a:srgbClr val="FF0000"/>
                </a:solidFill>
                <a:latin typeface="Keisya" panose="02000500000000000000" pitchFamily="2" charset="0"/>
              </a:rPr>
              <a:t>Under 13</a:t>
            </a:r>
          </a:p>
        </p:txBody>
      </p:sp>
      <p:pic>
        <p:nvPicPr>
          <p:cNvPr id="18" name="Picture 4" descr="Image">
            <a:extLst>
              <a:ext uri="{FF2B5EF4-FFF2-40B4-BE49-F238E27FC236}">
                <a16:creationId xmlns:a16="http://schemas.microsoft.com/office/drawing/2014/main" id="{93028382-0B14-480F-96B5-84EF5799E2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8047" y="92414"/>
            <a:ext cx="2501900" cy="2501900"/>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11526EE2-58E1-40A7-ADBD-1D3190113238}"/>
              </a:ext>
            </a:extLst>
          </p:cNvPr>
          <p:cNvSpPr txBox="1"/>
          <p:nvPr/>
        </p:nvSpPr>
        <p:spPr>
          <a:xfrm>
            <a:off x="8350708" y="1533106"/>
            <a:ext cx="7295606" cy="6740307"/>
          </a:xfrm>
          <a:prstGeom prst="rect">
            <a:avLst/>
          </a:prstGeom>
          <a:noFill/>
        </p:spPr>
        <p:txBody>
          <a:bodyPr wrap="square" rtlCol="0">
            <a:spAutoFit/>
          </a:bodyPr>
          <a:lstStyle/>
          <a:p>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6. In the wheel for strategies to help your mood, what is one of the recommendations?</a:t>
            </a: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 </a:t>
            </a: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endPar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endParaRPr>
          </a:p>
          <a:p>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7. Can you name three “sleepy foods”? </a:t>
            </a: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8. What times and days is the Drop in and Chat available? </a:t>
            </a: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9. What is the free phone number for the Samaritans? </a:t>
            </a: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endPar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endParaRPr>
          </a:p>
          <a:p>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10. Name two ways anger can affect your body.</a:t>
            </a:r>
            <a:b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br>
            <a:br>
              <a:rPr lang="en-GB" b="1" dirty="0">
                <a:solidFill>
                  <a:srgbClr val="1B2F83"/>
                </a:solidFill>
              </a:rPr>
            </a:br>
            <a:endParaRPr lang="en-GB" b="1" dirty="0">
              <a:solidFill>
                <a:srgbClr val="1B2F83"/>
              </a:solidFill>
            </a:endParaRPr>
          </a:p>
          <a:p>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11. What is the name of the organisation that advises young people on how to stay safe in domestic abuse?</a:t>
            </a:r>
          </a:p>
        </p:txBody>
      </p:sp>
      <p:sp>
        <p:nvSpPr>
          <p:cNvPr id="3" name="Rectangle 2">
            <a:extLst>
              <a:ext uri="{FF2B5EF4-FFF2-40B4-BE49-F238E27FC236}">
                <a16:creationId xmlns:a16="http://schemas.microsoft.com/office/drawing/2014/main" id="{F8970138-234C-4F63-974F-DB857E108363}"/>
              </a:ext>
            </a:extLst>
          </p:cNvPr>
          <p:cNvSpPr/>
          <p:nvPr/>
        </p:nvSpPr>
        <p:spPr>
          <a:xfrm>
            <a:off x="8204477" y="8813"/>
            <a:ext cx="950901" cy="584775"/>
          </a:xfrm>
          <a:prstGeom prst="rect">
            <a:avLst/>
          </a:prstGeom>
        </p:spPr>
        <p:txBody>
          <a:bodyPr wrap="none">
            <a:spAutoFit/>
          </a:bodyPr>
          <a:lstStyle/>
          <a:p>
            <a:r>
              <a:rPr lang="en-GB" sz="3200" b="1" dirty="0">
                <a:solidFill>
                  <a:srgbClr val="FF0000"/>
                </a:solidFill>
                <a:latin typeface="Keisya" panose="02000500000000000000" pitchFamily="2" charset="0"/>
              </a:rPr>
              <a:t>Quiz</a:t>
            </a:r>
          </a:p>
        </p:txBody>
      </p:sp>
    </p:spTree>
    <p:extLst>
      <p:ext uri="{BB962C8B-B14F-4D97-AF65-F5344CB8AC3E}">
        <p14:creationId xmlns:p14="http://schemas.microsoft.com/office/powerpoint/2010/main" val="242933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6989">
        <p15:prstTrans prst="pageCurlDouble"/>
      </p:transition>
    </mc:Choice>
    <mc:Fallback xmlns="">
      <p:transition spd="slow" advTm="4698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0"/>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err="1"/>
              <a:t>nline</a:t>
            </a:r>
            <a:r>
              <a:rPr lang="en-GB" dirty="0"/>
              <a:t> resource for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BA50487-F5CC-466D-B585-0E1F14B2F1F3}"/>
              </a:ext>
            </a:extLst>
          </p:cNvPr>
          <p:cNvSpPr/>
          <p:nvPr/>
        </p:nvSpPr>
        <p:spPr>
          <a:xfrm>
            <a:off x="117845" y="12032"/>
            <a:ext cx="1628394" cy="584775"/>
          </a:xfrm>
          <a:prstGeom prst="rect">
            <a:avLst/>
          </a:prstGeom>
        </p:spPr>
        <p:txBody>
          <a:bodyPr wrap="none">
            <a:spAutoFit/>
          </a:bodyPr>
          <a:lstStyle/>
          <a:p>
            <a:r>
              <a:rPr lang="en-GB" sz="3200" b="1" dirty="0">
                <a:solidFill>
                  <a:srgbClr val="FF0000"/>
                </a:solidFill>
                <a:latin typeface="Keisya" panose="02000500000000000000" pitchFamily="2" charset="0"/>
              </a:rPr>
              <a:t>Answers</a:t>
            </a:r>
          </a:p>
        </p:txBody>
      </p:sp>
      <p:pic>
        <p:nvPicPr>
          <p:cNvPr id="13" name="Picture 12">
            <a:extLst>
              <a:ext uri="{FF2B5EF4-FFF2-40B4-BE49-F238E27FC236}">
                <a16:creationId xmlns:a16="http://schemas.microsoft.com/office/drawing/2014/main" id="{9E9E0A8F-CAC9-47AE-A14E-616C375ADC3B}"/>
              </a:ext>
            </a:extLst>
          </p:cNvPr>
          <p:cNvPicPr/>
          <p:nvPr/>
        </p:nvPicPr>
        <p:blipFill>
          <a:blip r:embed="rId3">
            <a:extLst>
              <a:ext uri="{28A0092B-C50C-407E-A947-70E740481C1C}">
                <a14:useLocalDpi xmlns:a14="http://schemas.microsoft.com/office/drawing/2010/main" val="0"/>
              </a:ext>
            </a:extLst>
          </a:blip>
          <a:stretch>
            <a:fillRect/>
          </a:stretch>
        </p:blipFill>
        <p:spPr>
          <a:xfrm>
            <a:off x="14127479" y="92414"/>
            <a:ext cx="1862245" cy="1697197"/>
          </a:xfrm>
          <a:prstGeom prst="rect">
            <a:avLst/>
          </a:prstGeom>
        </p:spPr>
      </p:pic>
      <p:pic>
        <p:nvPicPr>
          <p:cNvPr id="14" name="Picture 2" descr="Image">
            <a:extLst>
              <a:ext uri="{FF2B5EF4-FFF2-40B4-BE49-F238E27FC236}">
                <a16:creationId xmlns:a16="http://schemas.microsoft.com/office/drawing/2014/main" id="{491C87C2-EF37-43FB-8EBE-C359BAD7743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24967" y="92414"/>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DFA32B0-BAA6-47BB-AE9E-9ED7F7692EB4}"/>
              </a:ext>
            </a:extLst>
          </p:cNvPr>
          <p:cNvSpPr txBox="1"/>
          <p:nvPr/>
        </p:nvSpPr>
        <p:spPr>
          <a:xfrm>
            <a:off x="222708" y="1476624"/>
            <a:ext cx="7295606" cy="8125301"/>
          </a:xfrm>
          <a:prstGeom prst="rect">
            <a:avLst/>
          </a:prstGeom>
          <a:noFill/>
        </p:spPr>
        <p:txBody>
          <a:bodyPr wrap="square" rtlCol="0">
            <a:spAutoFit/>
          </a:bodyPr>
          <a:lstStyle/>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Give, keep learning, be active, take notice, connect</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Young carers youth group, Youth work team, </a:t>
            </a:r>
            <a:r>
              <a:rPr lang="en-GB" sz="1800" b="1" dirty="0" err="1">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Barnardos</a:t>
            </a: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 WESAIL, School nursing, Young Minds, Carers UK, Young Sibs</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Breathe App</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Tx/>
              <a:buAutoNum type="arabicPeriod"/>
            </a:pP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A challenge that is updated every week, some are creative and some get you to think outside the box etc.</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Change 4 Life, </a:t>
            </a:r>
            <a:r>
              <a:rPr lang="en-GB" sz="1800" b="1" dirty="0" err="1">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Mindmate</a:t>
            </a: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 Health for kids!</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Focus on breathing, write journal or draw how I feel, listen to my favourite music, exercise, call or talk to my trusted adults, stop and think about what I am feeling, squeeze a stress ball.</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Milk, meat, fish, cheese, fruits, vegetables, nuts, seeds, legumes, grains, bread.</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Monday to Friday, 1pm-5pm &amp; 7pm-9pm</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116 123</a:t>
            </a:r>
            <a:endPar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t>Knots in your stomach, Clenching your hands or jaw, Feeling clammy or flushed, Breathing faster, Headaches, Pacing or needing to walk around, “Seeing red”, Having trouble concentrating, Pounding heart , Tensing your shoulders.</a:t>
            </a:r>
          </a:p>
          <a:p>
            <a:pPr marL="342900" indent="-342900">
              <a:buAutoNum type="arabicPeriod"/>
            </a:pPr>
            <a:r>
              <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rPr>
              <a:t>The Hideout</a:t>
            </a:r>
            <a:br>
              <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rPr>
            </a:br>
            <a:endParaRPr lang="en-GB" sz="1800" b="1" dirty="0">
              <a:solidFill>
                <a:srgbClr val="1B2F8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endParaRPr lang="en-GB" b="1" dirty="0">
              <a:solidFill>
                <a:srgbClr val="1B2F83"/>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AAF44780-B751-4A54-9624-3AC9DE54F0E6}"/>
              </a:ext>
            </a:extLst>
          </p:cNvPr>
          <p:cNvSpPr/>
          <p:nvPr/>
        </p:nvSpPr>
        <p:spPr>
          <a:xfrm>
            <a:off x="372570" y="840335"/>
            <a:ext cx="1754006" cy="584775"/>
          </a:xfrm>
          <a:prstGeom prst="rect">
            <a:avLst/>
          </a:prstGeom>
        </p:spPr>
        <p:txBody>
          <a:bodyPr wrap="none">
            <a:spAutoFit/>
          </a:bodyPr>
          <a:lstStyle/>
          <a:p>
            <a:r>
              <a:rPr lang="en-GB" sz="3200" b="1" dirty="0">
                <a:solidFill>
                  <a:srgbClr val="FF0000"/>
                </a:solidFill>
                <a:latin typeface="Keisya" panose="02000500000000000000" pitchFamily="2" charset="0"/>
              </a:rPr>
              <a:t>Under 13</a:t>
            </a:r>
          </a:p>
        </p:txBody>
      </p:sp>
      <p:pic>
        <p:nvPicPr>
          <p:cNvPr id="18" name="Picture 4" descr="Image">
            <a:extLst>
              <a:ext uri="{FF2B5EF4-FFF2-40B4-BE49-F238E27FC236}">
                <a16:creationId xmlns:a16="http://schemas.microsoft.com/office/drawing/2014/main" id="{93028382-0B14-480F-96B5-84EF5799E2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5891" y="92414"/>
            <a:ext cx="1504056" cy="15040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C5C018E-C8AF-4E43-9FDC-F1137D067370}"/>
              </a:ext>
            </a:extLst>
          </p:cNvPr>
          <p:cNvSpPr/>
          <p:nvPr/>
        </p:nvSpPr>
        <p:spPr>
          <a:xfrm>
            <a:off x="8290840" y="25016"/>
            <a:ext cx="1628394" cy="584775"/>
          </a:xfrm>
          <a:prstGeom prst="rect">
            <a:avLst/>
          </a:prstGeom>
        </p:spPr>
        <p:txBody>
          <a:bodyPr wrap="none">
            <a:spAutoFit/>
          </a:bodyPr>
          <a:lstStyle/>
          <a:p>
            <a:r>
              <a:rPr lang="en-GB" sz="3200" b="1" dirty="0">
                <a:solidFill>
                  <a:srgbClr val="FF0000"/>
                </a:solidFill>
                <a:latin typeface="Keisya" panose="02000500000000000000" pitchFamily="2" charset="0"/>
              </a:rPr>
              <a:t>Answers</a:t>
            </a:r>
          </a:p>
        </p:txBody>
      </p:sp>
    </p:spTree>
    <p:extLst>
      <p:ext uri="{BB962C8B-B14F-4D97-AF65-F5344CB8AC3E}">
        <p14:creationId xmlns:p14="http://schemas.microsoft.com/office/powerpoint/2010/main" val="1110384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6989">
        <p15:prstTrans prst="pageCurlDouble"/>
      </p:transition>
    </mc:Choice>
    <mc:Fallback xmlns="">
      <p:transition spd="slow" advTm="46989">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D8F100-01E3-407D-AD41-50709BD6796C}"/>
              </a:ext>
            </a:extLst>
          </p:cNvPr>
          <p:cNvSpPr/>
          <p:nvPr/>
        </p:nvSpPr>
        <p:spPr>
          <a:xfrm>
            <a:off x="8128000" y="-18739"/>
            <a:ext cx="8128000"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t>A new online resource </a:t>
            </a:r>
            <a:r>
              <a:rPr lang="en-GB" dirty="0" err="1"/>
              <a:t>dfor</a:t>
            </a:r>
            <a:r>
              <a:rPr lang="en-GB" dirty="0"/>
              <a:t> children and young people in Wakefield</a:t>
            </a:r>
          </a:p>
        </p:txBody>
      </p:sp>
      <p:cxnSp>
        <p:nvCxnSpPr>
          <p:cNvPr id="7" name="Straight Connector 6">
            <a:extLst>
              <a:ext uri="{FF2B5EF4-FFF2-40B4-BE49-F238E27FC236}">
                <a16:creationId xmlns:a16="http://schemas.microsoft.com/office/drawing/2014/main" id="{419DA90E-53B2-4388-A239-6E6325B7EC86}"/>
              </a:ext>
            </a:extLst>
          </p:cNvPr>
          <p:cNvCxnSpPr/>
          <p:nvPr/>
        </p:nvCxnSpPr>
        <p:spPr>
          <a:xfrm>
            <a:off x="8128000" y="0"/>
            <a:ext cx="0" cy="914400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Image">
            <a:extLst>
              <a:ext uri="{FF2B5EF4-FFF2-40B4-BE49-F238E27FC236}">
                <a16:creationId xmlns:a16="http://schemas.microsoft.com/office/drawing/2014/main" id="{B7BC0660-DB21-4603-97C9-726E982540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862" y="12032"/>
            <a:ext cx="1406358" cy="6856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BA50487-F5CC-466D-B585-0E1F14B2F1F3}"/>
              </a:ext>
            </a:extLst>
          </p:cNvPr>
          <p:cNvSpPr/>
          <p:nvPr/>
        </p:nvSpPr>
        <p:spPr>
          <a:xfrm>
            <a:off x="1570564" y="2194169"/>
            <a:ext cx="4063933" cy="707886"/>
          </a:xfrm>
          <a:prstGeom prst="rect">
            <a:avLst/>
          </a:prstGeom>
        </p:spPr>
        <p:txBody>
          <a:bodyPr wrap="none">
            <a:spAutoFit/>
          </a:bodyPr>
          <a:lstStyle/>
          <a:p>
            <a:r>
              <a:rPr lang="en-GB" sz="4000" b="1" dirty="0">
                <a:solidFill>
                  <a:srgbClr val="1B2F83"/>
                </a:solidFill>
                <a:latin typeface="Keisya" panose="02000500000000000000" pitchFamily="2" charset="0"/>
              </a:rPr>
              <a:t>Thank you for your time</a:t>
            </a:r>
          </a:p>
        </p:txBody>
      </p:sp>
      <p:pic>
        <p:nvPicPr>
          <p:cNvPr id="5122" name="Picture 2" descr="Self-help tips">
            <a:extLst>
              <a:ext uri="{FF2B5EF4-FFF2-40B4-BE49-F238E27FC236}">
                <a16:creationId xmlns:a16="http://schemas.microsoft.com/office/drawing/2014/main" id="{01A37121-D87A-4FE7-9DD0-0F76410BC8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4069" y="3991115"/>
            <a:ext cx="4572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369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8169">
        <p15:prstTrans prst="pageCurlDouble"/>
      </p:transition>
    </mc:Choice>
    <mc:Fallback xmlns="">
      <p:transition spd="slow" advTm="8169">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E8D77-963C-47B4-8714-C2A01E3CCC6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800186C-8094-43CE-BB1D-4927A78C33A6}"/>
              </a:ext>
            </a:extLst>
          </p:cNvPr>
          <p:cNvSpPr>
            <a:spLocks noGrp="1"/>
          </p:cNvSpPr>
          <p:nvPr>
            <p:ph type="subTitle" idx="1"/>
          </p:nvPr>
        </p:nvSpPr>
        <p:spPr/>
        <p:txBody>
          <a:bodyPr/>
          <a:lstStyle/>
          <a:p>
            <a:endParaRPr lang="en-GB"/>
          </a:p>
        </p:txBody>
      </p:sp>
      <p:pic>
        <p:nvPicPr>
          <p:cNvPr id="7" name="Picture 6" descr="Text&#10;&#10;Description automatically generated">
            <a:extLst>
              <a:ext uri="{FF2B5EF4-FFF2-40B4-BE49-F238E27FC236}">
                <a16:creationId xmlns:a16="http://schemas.microsoft.com/office/drawing/2014/main" id="{35A10FDC-4A0E-46D5-B436-B3C1B1577E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extLst>
      <p:ext uri="{BB962C8B-B14F-4D97-AF65-F5344CB8AC3E}">
        <p14:creationId xmlns:p14="http://schemas.microsoft.com/office/powerpoint/2010/main" val="13193586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C6EEE-36FC-42DF-95E5-664E3A4699E0}"/>
              </a:ext>
            </a:extLst>
          </p:cNvPr>
          <p:cNvSpPr>
            <a:spLocks noGrp="1"/>
          </p:cNvSpPr>
          <p:nvPr>
            <p:ph type="title"/>
          </p:nvPr>
        </p:nvSpPr>
        <p:spPr/>
        <p:txBody>
          <a:bodyPr/>
          <a:lstStyle/>
          <a:p>
            <a:r>
              <a:rPr lang="en-US" sz="5850" b="1" dirty="0">
                <a:cs typeface="Calibri Light"/>
              </a:rPr>
              <a:t>Contact Details</a:t>
            </a:r>
            <a:r>
              <a:rPr lang="en-US" sz="5850" dirty="0">
                <a:cs typeface="Calibri Light"/>
              </a:rPr>
              <a:t> </a:t>
            </a:r>
            <a:endParaRPr lang="en-US" dirty="0"/>
          </a:p>
        </p:txBody>
      </p:sp>
      <p:sp>
        <p:nvSpPr>
          <p:cNvPr id="3" name="Content Placeholder 2">
            <a:extLst>
              <a:ext uri="{FF2B5EF4-FFF2-40B4-BE49-F238E27FC236}">
                <a16:creationId xmlns:a16="http://schemas.microsoft.com/office/drawing/2014/main" id="{A2D323F5-5837-41D6-84CD-8AE540EE5DF7}"/>
              </a:ext>
            </a:extLst>
          </p:cNvPr>
          <p:cNvSpPr>
            <a:spLocks noGrp="1"/>
          </p:cNvSpPr>
          <p:nvPr>
            <p:ph idx="1"/>
          </p:nvPr>
        </p:nvSpPr>
        <p:spPr/>
        <p:txBody>
          <a:bodyPr vert="horz" lIns="91440" tIns="45720" rIns="91440" bIns="45720" rtlCol="0" anchor="t">
            <a:normAutofit/>
          </a:bodyPr>
          <a:lstStyle/>
          <a:p>
            <a:pPr marL="304165" indent="-304165"/>
            <a:r>
              <a:rPr lang="en-US" sz="3700" dirty="0">
                <a:cs typeface="Calibri"/>
              </a:rPr>
              <a:t>Debbie Tolson – Community Navigator (North West)/Team leader – </a:t>
            </a:r>
            <a:r>
              <a:rPr lang="en-US" sz="3700" dirty="0">
                <a:cs typeface="Calibri"/>
                <a:hlinkClick r:id="rId2"/>
              </a:rPr>
              <a:t>debbie@ylc.org.uk</a:t>
            </a:r>
            <a:r>
              <a:rPr lang="en-US" sz="3700" dirty="0">
                <a:cs typeface="Calibri" panose="020F0502020204030204"/>
              </a:rPr>
              <a:t> </a:t>
            </a:r>
          </a:p>
          <a:p>
            <a:pPr marL="304165" indent="-304165"/>
            <a:r>
              <a:rPr lang="en-US" sz="3700" dirty="0">
                <a:cs typeface="Calibri" panose="020F0502020204030204"/>
              </a:rPr>
              <a:t>Marie Rafferty – Post 16 lead/Team leader – </a:t>
            </a:r>
            <a:r>
              <a:rPr lang="en-US" sz="3700" dirty="0">
                <a:cs typeface="Calibri" panose="020F0502020204030204"/>
                <a:hlinkClick r:id="rId3"/>
              </a:rPr>
              <a:t>marie@ylc.org.uk</a:t>
            </a:r>
            <a:r>
              <a:rPr lang="en-US" sz="3700" dirty="0">
                <a:cs typeface="Calibri" panose="020F0502020204030204"/>
              </a:rPr>
              <a:t> </a:t>
            </a:r>
          </a:p>
        </p:txBody>
      </p:sp>
    </p:spTree>
    <p:extLst>
      <p:ext uri="{BB962C8B-B14F-4D97-AF65-F5344CB8AC3E}">
        <p14:creationId xmlns:p14="http://schemas.microsoft.com/office/powerpoint/2010/main" val="10879085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0C53823B0B2AC47ACFB6BBEEFBE2C3C" ma:contentTypeVersion="11" ma:contentTypeDescription="Create a new document." ma:contentTypeScope="" ma:versionID="66fbad8516b5c4959803568217f923cd">
  <xsd:schema xmlns:xsd="http://www.w3.org/2001/XMLSchema" xmlns:xs="http://www.w3.org/2001/XMLSchema" xmlns:p="http://schemas.microsoft.com/office/2006/metadata/properties" xmlns:ns2="44522158-faf1-4c2c-931b-79876e64f59e" xmlns:ns3="0ed30cee-1070-48c4-a7e9-ca00046d49a3" targetNamespace="http://schemas.microsoft.com/office/2006/metadata/properties" ma:root="true" ma:fieldsID="b2ea20b0a285a37846bc123c0668ba6b" ns2:_="" ns3:_="">
    <xsd:import namespace="44522158-faf1-4c2c-931b-79876e64f59e"/>
    <xsd:import namespace="0ed30cee-1070-48c4-a7e9-ca00046d49a3"/>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2:SharedWithUsers" minOccurs="0"/>
                <xsd:element ref="ns2:SharedWithDetails"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522158-faf1-4c2c-931b-79876e64f59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ed30cee-1070-48c4-a7e9-ca00046d49a3"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43A8A1B-323C-482D-9053-30F694A67A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522158-faf1-4c2c-931b-79876e64f59e"/>
    <ds:schemaRef ds:uri="0ed30cee-1070-48c4-a7e9-ca00046d49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3EDF9D-44E5-4D40-AF3D-F471567C0BF4}">
  <ds:schemaRefs>
    <ds:schemaRef ds:uri="http://schemas.microsoft.com/sharepoint/events"/>
  </ds:schemaRefs>
</ds:datastoreItem>
</file>

<file path=customXml/itemProps3.xml><?xml version="1.0" encoding="utf-8"?>
<ds:datastoreItem xmlns:ds="http://schemas.openxmlformats.org/officeDocument/2006/customXml" ds:itemID="{CCF7D6E9-CFB4-447C-BE09-5B73033C60C4}">
  <ds:schemaRefs>
    <ds:schemaRef ds:uri="http://schemas.microsoft.com/sharepoint/v3/contenttype/forms"/>
  </ds:schemaRefs>
</ds:datastoreItem>
</file>

<file path=customXml/itemProps4.xml><?xml version="1.0" encoding="utf-8"?>
<ds:datastoreItem xmlns:ds="http://schemas.openxmlformats.org/officeDocument/2006/customXml" ds:itemID="{F7D62039-9E9B-48BE-A1CB-4D0F4690D3ED}">
  <ds:schemaRefs>
    <ds:schemaRef ds:uri="0ed30cee-1070-48c4-a7e9-ca00046d49a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4522158-faf1-4c2c-931b-79876e64f59e"/>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1064</TotalTime>
  <Words>3458</Words>
  <Application>Microsoft Office PowerPoint</Application>
  <PresentationFormat>Custom</PresentationFormat>
  <Paragraphs>115</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Keisya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Contact Details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Godfrey</dc:creator>
  <cp:lastModifiedBy>Sarah Scargill</cp:lastModifiedBy>
  <cp:revision>105</cp:revision>
  <cp:lastPrinted>2020-12-09T10:51:54Z</cp:lastPrinted>
  <dcterms:created xsi:type="dcterms:W3CDTF">2020-06-11T09:46:15Z</dcterms:created>
  <dcterms:modified xsi:type="dcterms:W3CDTF">2022-01-04T14:47:15Z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0x010100C0C53823B0B2AC47ACFB6BBEEFBE2C3C</vt:lpwstr>
  </property>
</Properties>
</file>